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60" r:id="rId3"/>
    <p:sldId id="306" r:id="rId4"/>
    <p:sldId id="315" r:id="rId5"/>
    <p:sldId id="308" r:id="rId6"/>
    <p:sldId id="313" r:id="rId7"/>
    <p:sldId id="311" r:id="rId8"/>
    <p:sldId id="309" r:id="rId9"/>
    <p:sldId id="320" r:id="rId10"/>
    <p:sldId id="325" r:id="rId11"/>
    <p:sldId id="292" r:id="rId12"/>
    <p:sldId id="299" r:id="rId13"/>
    <p:sldId id="343" r:id="rId14"/>
    <p:sldId id="347" r:id="rId15"/>
    <p:sldId id="345" r:id="rId16"/>
    <p:sldId id="346" r:id="rId17"/>
    <p:sldId id="348" r:id="rId18"/>
    <p:sldId id="361" r:id="rId19"/>
    <p:sldId id="338" r:id="rId20"/>
    <p:sldId id="290" r:id="rId21"/>
    <p:sldId id="262" r:id="rId22"/>
    <p:sldId id="280" r:id="rId23"/>
    <p:sldId id="282" r:id="rId24"/>
    <p:sldId id="296" r:id="rId25"/>
    <p:sldId id="340" r:id="rId26"/>
    <p:sldId id="281" r:id="rId27"/>
    <p:sldId id="335" r:id="rId28"/>
    <p:sldId id="263" r:id="rId29"/>
    <p:sldId id="362" r:id="rId30"/>
    <p:sldId id="264" r:id="rId31"/>
    <p:sldId id="307" r:id="rId32"/>
    <p:sldId id="265" r:id="rId33"/>
    <p:sldId id="314" r:id="rId34"/>
    <p:sldId id="283" r:id="rId35"/>
    <p:sldId id="284" r:id="rId36"/>
    <p:sldId id="288" r:id="rId37"/>
    <p:sldId id="285" r:id="rId38"/>
    <p:sldId id="363" r:id="rId39"/>
    <p:sldId id="271" r:id="rId40"/>
    <p:sldId id="286" r:id="rId41"/>
    <p:sldId id="289" r:id="rId42"/>
    <p:sldId id="273" r:id="rId43"/>
    <p:sldId id="295" r:id="rId44"/>
    <p:sldId id="276" r:id="rId45"/>
    <p:sldId id="287" r:id="rId46"/>
    <p:sldId id="364" r:id="rId47"/>
    <p:sldId id="365" r:id="rId48"/>
    <p:sldId id="358" r:id="rId49"/>
    <p:sldId id="359" r:id="rId50"/>
    <p:sldId id="360" r:id="rId51"/>
    <p:sldId id="329"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6A31"/>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24" autoAdjust="0"/>
  </p:normalViewPr>
  <p:slideViewPr>
    <p:cSldViewPr>
      <p:cViewPr>
        <p:scale>
          <a:sx n="70" d="100"/>
          <a:sy n="70" d="100"/>
        </p:scale>
        <p:origin x="-138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322"/>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9391C0D6-6F7E-45FD-A871-DA5ABBB265DB}" type="datetimeFigureOut">
              <a:rPr lang="en-US" smtClean="0"/>
              <a:pPr/>
              <a:t>11/16/2010</a:t>
            </a:fld>
            <a:endParaRPr lang="en-US" dirty="0"/>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dirty="0"/>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A48F8A85-3E47-490C-AD61-F26544A90FE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391C0D6-6F7E-45FD-A871-DA5ABBB265DB}" type="datetimeFigureOut">
              <a:rPr lang="en-US" smtClean="0"/>
              <a:pPr/>
              <a:t>11/16/2010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F8A85-3E47-490C-AD61-F26544A90FE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391C0D6-6F7E-45FD-A871-DA5ABBB265DB}" type="datetimeFigureOut">
              <a:rPr lang="en-US" smtClean="0"/>
              <a:pPr/>
              <a:t>11/16/2010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F8A85-3E47-490C-AD61-F26544A90FE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9391C0D6-6F7E-45FD-A871-DA5ABBB265DB}" type="datetimeFigureOut">
              <a:rPr lang="en-US" smtClean="0"/>
              <a:pPr/>
              <a:t>11/16/2010</a:t>
            </a:fld>
            <a:endParaRPr lang="en-US" dirty="0"/>
          </a:p>
        </p:txBody>
      </p:sp>
      <p:sp>
        <p:nvSpPr>
          <p:cNvPr id="5" name="Footer Placeholder 4"/>
          <p:cNvSpPr>
            <a:spLocks noGrp="1"/>
          </p:cNvSpPr>
          <p:nvPr>
            <p:ph type="ftr" sz="quarter" idx="11"/>
          </p:nvPr>
        </p:nvSpPr>
        <p:spPr>
          <a:xfrm>
            <a:off x="457200" y="6480969"/>
            <a:ext cx="4260056" cy="300831"/>
          </a:xfrm>
        </p:spPr>
        <p:txBody>
          <a:bodyPr/>
          <a:lstStyle/>
          <a:p>
            <a:endParaRPr lang="en-US" dirty="0"/>
          </a:p>
        </p:txBody>
      </p:sp>
      <p:sp>
        <p:nvSpPr>
          <p:cNvPr id="6" name="Slide Number Placeholder 5"/>
          <p:cNvSpPr>
            <a:spLocks noGrp="1"/>
          </p:cNvSpPr>
          <p:nvPr>
            <p:ph type="sldNum" sz="quarter" idx="12"/>
          </p:nvPr>
        </p:nvSpPr>
        <p:spPr/>
        <p:txBody>
          <a:bodyPr/>
          <a:lstStyle/>
          <a:p>
            <a:fld id="{A48F8A85-3E47-490C-AD61-F26544A90FE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dirty="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Date Placeholder 3"/>
          <p:cNvSpPr>
            <a:spLocks noGrp="1"/>
          </p:cNvSpPr>
          <p:nvPr>
            <p:ph type="dt" sz="half" idx="10"/>
          </p:nvPr>
        </p:nvSpPr>
        <p:spPr>
          <a:xfrm>
            <a:off x="6955632" y="6477000"/>
            <a:ext cx="2133600" cy="304800"/>
          </a:xfrm>
        </p:spPr>
        <p:txBody>
          <a:bodyPr/>
          <a:lstStyle/>
          <a:p>
            <a:fld id="{9391C0D6-6F7E-45FD-A871-DA5ABBB265DB}" type="datetimeFigureOut">
              <a:rPr lang="en-US" smtClean="0"/>
              <a:pPr/>
              <a:t>11/16/2010</a:t>
            </a:fld>
            <a:endParaRPr lang="en-US" dirty="0"/>
          </a:p>
        </p:txBody>
      </p:sp>
      <p:sp>
        <p:nvSpPr>
          <p:cNvPr id="5" name="Footer Placeholder 4"/>
          <p:cNvSpPr>
            <a:spLocks noGrp="1"/>
          </p:cNvSpPr>
          <p:nvPr>
            <p:ph type="ftr" sz="quarter" idx="11"/>
          </p:nvPr>
        </p:nvSpPr>
        <p:spPr>
          <a:xfrm>
            <a:off x="2619376" y="6480969"/>
            <a:ext cx="4260056" cy="300831"/>
          </a:xfrm>
        </p:spPr>
        <p:txBody>
          <a:bodyPr/>
          <a:lstStyle/>
          <a:p>
            <a:endParaRPr lang="en-US" dirty="0"/>
          </a:p>
        </p:txBody>
      </p:sp>
      <p:sp>
        <p:nvSpPr>
          <p:cNvPr id="6" name="Slide Number Placeholder 5"/>
          <p:cNvSpPr>
            <a:spLocks noGrp="1"/>
          </p:cNvSpPr>
          <p:nvPr>
            <p:ph type="sldNum" sz="quarter" idx="12"/>
          </p:nvPr>
        </p:nvSpPr>
        <p:spPr>
          <a:xfrm>
            <a:off x="8451056" y="809624"/>
            <a:ext cx="502920" cy="300831"/>
          </a:xfrm>
        </p:spPr>
        <p:txBody>
          <a:bodyPr/>
          <a:lstStyle/>
          <a:p>
            <a:fld id="{A48F8A85-3E47-490C-AD61-F26544A90FEF}" type="slidenum">
              <a:rPr lang="en-US" smtClean="0"/>
              <a:pPr/>
              <a:t>‹#›</a:t>
            </a:fld>
            <a:endParaRPr lang="en-US" dirty="0"/>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9391C0D6-6F7E-45FD-A871-DA5ABBB265DB}" type="datetimeFigureOut">
              <a:rPr lang="en-US" smtClean="0"/>
              <a:pPr/>
              <a:t>11/16/2010</a:t>
            </a:fld>
            <a:endParaRPr lang="en-US" dirty="0"/>
          </a:p>
        </p:txBody>
      </p:sp>
      <p:sp>
        <p:nvSpPr>
          <p:cNvPr id="6" name="Footer Placeholder 5"/>
          <p:cNvSpPr>
            <a:spLocks noGrp="1"/>
          </p:cNvSpPr>
          <p:nvPr>
            <p:ph type="ftr" sz="quarter" idx="11"/>
          </p:nvPr>
        </p:nvSpPr>
        <p:spPr>
          <a:xfrm>
            <a:off x="457200" y="6480969"/>
            <a:ext cx="4260056" cy="301752"/>
          </a:xfrm>
        </p:spPr>
        <p:txBody>
          <a:bodyPr/>
          <a:lstStyle/>
          <a:p>
            <a:endParaRPr lang="en-US" dirty="0"/>
          </a:p>
        </p:txBody>
      </p:sp>
      <p:sp>
        <p:nvSpPr>
          <p:cNvPr id="7" name="Slide Number Placeholder 6"/>
          <p:cNvSpPr>
            <a:spLocks noGrp="1"/>
          </p:cNvSpPr>
          <p:nvPr>
            <p:ph type="sldNum" sz="quarter" idx="12"/>
          </p:nvPr>
        </p:nvSpPr>
        <p:spPr>
          <a:xfrm>
            <a:off x="7589520" y="6480969"/>
            <a:ext cx="502920" cy="301752"/>
          </a:xfrm>
        </p:spPr>
        <p:txBody>
          <a:bodyPr/>
          <a:lstStyle/>
          <a:p>
            <a:fld id="{A48F8A85-3E47-490C-AD61-F26544A90FE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9391C0D6-6F7E-45FD-A871-DA5ABBB265DB}" type="datetimeFigureOut">
              <a:rPr lang="en-US" smtClean="0"/>
              <a:pPr/>
              <a:t>11/16/2010</a:t>
            </a:fld>
            <a:endParaRPr lang="en-US" dirty="0"/>
          </a:p>
        </p:txBody>
      </p:sp>
      <p:sp>
        <p:nvSpPr>
          <p:cNvPr id="8" name="Footer Placeholder 7"/>
          <p:cNvSpPr>
            <a:spLocks noGrp="1"/>
          </p:cNvSpPr>
          <p:nvPr>
            <p:ph type="ftr" sz="quarter" idx="11"/>
          </p:nvPr>
        </p:nvSpPr>
        <p:spPr>
          <a:xfrm>
            <a:off x="457200" y="6480969"/>
            <a:ext cx="4261104" cy="301752"/>
          </a:xfrm>
        </p:spPr>
        <p:txBody>
          <a:bodyPr/>
          <a:lstStyle/>
          <a:p>
            <a:endParaRPr lang="en-US" dirty="0"/>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A48F8A85-3E47-490C-AD61-F26544A90FEF}"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391C0D6-6F7E-45FD-A871-DA5ABBB265DB}" type="datetimeFigureOut">
              <a:rPr lang="en-US" smtClean="0"/>
              <a:pPr/>
              <a:t>11/16/2010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48F8A85-3E47-490C-AD61-F26544A90FE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9391C0D6-6F7E-45FD-A871-DA5ABBB265DB}" type="datetimeFigureOut">
              <a:rPr lang="en-US" smtClean="0"/>
              <a:pPr/>
              <a:t>11/16/2010</a:t>
            </a:fld>
            <a:endParaRPr lang="en-US" dirty="0"/>
          </a:p>
        </p:txBody>
      </p:sp>
      <p:sp>
        <p:nvSpPr>
          <p:cNvPr id="3" name="Footer Placeholder 2"/>
          <p:cNvSpPr>
            <a:spLocks noGrp="1"/>
          </p:cNvSpPr>
          <p:nvPr>
            <p:ph type="ftr" sz="quarter" idx="11"/>
          </p:nvPr>
        </p:nvSpPr>
        <p:spPr>
          <a:xfrm>
            <a:off x="457200" y="6481890"/>
            <a:ext cx="4260056" cy="300831"/>
          </a:xfrm>
        </p:spPr>
        <p:txBody>
          <a:bodyPr/>
          <a:lstStyle/>
          <a:p>
            <a:endParaRPr lang="en-US" dirty="0"/>
          </a:p>
        </p:txBody>
      </p:sp>
      <p:sp>
        <p:nvSpPr>
          <p:cNvPr id="4" name="Slide Number Placeholder 3"/>
          <p:cNvSpPr>
            <a:spLocks noGrp="1"/>
          </p:cNvSpPr>
          <p:nvPr>
            <p:ph type="sldNum" sz="quarter" idx="12"/>
          </p:nvPr>
        </p:nvSpPr>
        <p:spPr>
          <a:xfrm>
            <a:off x="7589520" y="6480969"/>
            <a:ext cx="502920" cy="301752"/>
          </a:xfrm>
        </p:spPr>
        <p:txBody>
          <a:bodyPr/>
          <a:lstStyle/>
          <a:p>
            <a:fld id="{A48F8A85-3E47-490C-AD61-F26544A90FE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9391C0D6-6F7E-45FD-A871-DA5ABBB265DB}" type="datetimeFigureOut">
              <a:rPr lang="en-US" smtClean="0"/>
              <a:pPr/>
              <a:t>11/16/2010</a:t>
            </a:fld>
            <a:endParaRPr lang="en-US" dirty="0"/>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dirty="0"/>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A48F8A85-3E47-490C-AD61-F26544A90FEF}"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9391C0D6-6F7E-45FD-A871-DA5ABBB265DB}" type="datetimeFigureOut">
              <a:rPr lang="en-US" smtClean="0"/>
              <a:pPr/>
              <a:t>11/16/2010</a:t>
            </a:fld>
            <a:endParaRPr lang="en-US" dirty="0"/>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dirty="0"/>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A48F8A85-3E47-490C-AD61-F26544A90FEF}"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9391C0D6-6F7E-45FD-A871-DA5ABBB265DB}" type="datetimeFigureOut">
              <a:rPr lang="en-US" smtClean="0"/>
              <a:pPr/>
              <a:t>11/16/2010</a:t>
            </a:fld>
            <a:endParaRPr lang="en-US" dirty="0"/>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dirty="0"/>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A48F8A85-3E47-490C-AD61-F26544A90FEF}"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4.gif"/><Relationship Id="rId3" Type="http://schemas.openxmlformats.org/officeDocument/2006/relationships/image" Target="../media/image10.gif"/><Relationship Id="rId7" Type="http://schemas.openxmlformats.org/officeDocument/2006/relationships/hyperlink" Target="http://www.wordle.net/" TargetMode="External"/><Relationship Id="rId2" Type="http://schemas.openxmlformats.org/officeDocument/2006/relationships/image" Target="../media/image9.gif"/><Relationship Id="rId1" Type="http://schemas.openxmlformats.org/officeDocument/2006/relationships/slideLayout" Target="../slideLayouts/slideLayout6.xml"/><Relationship Id="rId6" Type="http://schemas.openxmlformats.org/officeDocument/2006/relationships/image" Target="../media/image13.gif"/><Relationship Id="rId5" Type="http://schemas.openxmlformats.org/officeDocument/2006/relationships/image" Target="../media/image12.gif"/><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hyperlink" Target="http://insightschools.angellearning.com/section/calendar/default.asp?WCI=EditEvent&amp;WCU=CRSCAL&amp;month=9&amp;year=2010&amp;day=7" TargetMode="External"/><Relationship Id="rId13" Type="http://schemas.openxmlformats.org/officeDocument/2006/relationships/hyperlink" Target="http://insightschools.angellearning.com/section/calendar/default.asp?WCI=EditEvent&amp;WCU=CRSCAL&amp;month=9&amp;year=2010&amp;day=12" TargetMode="External"/><Relationship Id="rId18" Type="http://schemas.openxmlformats.org/officeDocument/2006/relationships/hyperlink" Target="http://insightschools.angellearning.com/section/calendar/default.asp?WCI=EditEvent&amp;WCU=CRSCAL&amp;month=9&amp;year=2010&amp;day=17" TargetMode="External"/><Relationship Id="rId26" Type="http://schemas.openxmlformats.org/officeDocument/2006/relationships/hyperlink" Target="http://insightschools.angellearning.com/section/calendar/default.asp?WCI=EditEvent&amp;WCU=CRSCAL&amp;month=9&amp;year=2010&amp;day=25" TargetMode="External"/><Relationship Id="rId3" Type="http://schemas.openxmlformats.org/officeDocument/2006/relationships/hyperlink" Target="http://insightschools.angellearning.com/section/calendar/default.asp?WCI=EditEvent&amp;WCU=CRSCAL&amp;month=9&amp;year=2010&amp;day=2" TargetMode="External"/><Relationship Id="rId21" Type="http://schemas.openxmlformats.org/officeDocument/2006/relationships/hyperlink" Target="http://insightschools.angellearning.com/section/calendar/default.asp?WCI=EditEvent&amp;WCU=CRSCAL&amp;month=9&amp;year=2010&amp;day=20" TargetMode="External"/><Relationship Id="rId7" Type="http://schemas.openxmlformats.org/officeDocument/2006/relationships/hyperlink" Target="http://insightschools.angellearning.com/section/calendar/default.asp?WCI=EditEvent&amp;WCU=CRSCAL&amp;month=9&amp;year=2010&amp;day=6" TargetMode="External"/><Relationship Id="rId12" Type="http://schemas.openxmlformats.org/officeDocument/2006/relationships/hyperlink" Target="http://insightschools.angellearning.com/section/calendar/default.asp?WCI=EditEvent&amp;WCU=CRSCAL&amp;month=9&amp;year=2010&amp;day=11" TargetMode="External"/><Relationship Id="rId17" Type="http://schemas.openxmlformats.org/officeDocument/2006/relationships/hyperlink" Target="http://insightschools.angellearning.com/section/calendar/default.asp?WCI=EditEvent&amp;WCU=CRSCAL&amp;month=9&amp;year=2010&amp;day=16" TargetMode="External"/><Relationship Id="rId25" Type="http://schemas.openxmlformats.org/officeDocument/2006/relationships/hyperlink" Target="http://insightschools.angellearning.com/section/calendar/default.asp?WCI=EditEvent&amp;WCU=CRSCAL&amp;month=9&amp;year=2010&amp;day=24" TargetMode="External"/><Relationship Id="rId2" Type="http://schemas.openxmlformats.org/officeDocument/2006/relationships/hyperlink" Target="http://insightschools.angellearning.com/section/calendar/default.asp?WCI=EditEvent&amp;WCU=CRSCAL&amp;month=9&amp;year=2010&amp;day=1" TargetMode="External"/><Relationship Id="rId16" Type="http://schemas.openxmlformats.org/officeDocument/2006/relationships/hyperlink" Target="http://insightschools.angellearning.com/section/calendar/default.asp?WCI=EditEvent&amp;WCU=CRSCAL&amp;month=9&amp;year=2010&amp;day=15" TargetMode="External"/><Relationship Id="rId20" Type="http://schemas.openxmlformats.org/officeDocument/2006/relationships/hyperlink" Target="http://insightschools.angellearning.com/section/calendar/default.asp?WCI=EditEvent&amp;WCU=CRSCAL&amp;month=9&amp;year=2010&amp;day=19" TargetMode="External"/><Relationship Id="rId29" Type="http://schemas.openxmlformats.org/officeDocument/2006/relationships/hyperlink" Target="http://insightschools.angellearning.com/section/calendar/default.asp?WCI=EditEvent&amp;WCU=CRSCAL&amp;month=9&amp;year=2010&amp;day=28" TargetMode="External"/><Relationship Id="rId1" Type="http://schemas.openxmlformats.org/officeDocument/2006/relationships/slideLayout" Target="../slideLayouts/slideLayout7.xml"/><Relationship Id="rId6" Type="http://schemas.openxmlformats.org/officeDocument/2006/relationships/hyperlink" Target="http://insightschools.angellearning.com/section/calendar/default.asp?WCI=EditEvent&amp;WCU=CRSCAL&amp;month=9&amp;year=2010&amp;day=5" TargetMode="External"/><Relationship Id="rId11" Type="http://schemas.openxmlformats.org/officeDocument/2006/relationships/hyperlink" Target="http://insightschools.angellearning.com/section/calendar/default.asp?WCI=EditEvent&amp;WCU=CRSCAL&amp;month=9&amp;year=2010&amp;day=10" TargetMode="External"/><Relationship Id="rId24" Type="http://schemas.openxmlformats.org/officeDocument/2006/relationships/hyperlink" Target="http://insightschools.angellearning.com/section/calendar/default.asp?WCI=EditEvent&amp;WCU=CRSCAL&amp;month=9&amp;year=2010&amp;day=23" TargetMode="External"/><Relationship Id="rId5" Type="http://schemas.openxmlformats.org/officeDocument/2006/relationships/hyperlink" Target="http://insightschools.angellearning.com/section/calendar/default.asp?WCI=EditEvent&amp;WCU=CRSCAL&amp;month=9&amp;year=2010&amp;day=4" TargetMode="External"/><Relationship Id="rId15" Type="http://schemas.openxmlformats.org/officeDocument/2006/relationships/hyperlink" Target="http://insightschools.angellearning.com/section/calendar/default.asp?WCI=EditEvent&amp;WCU=CRSCAL&amp;month=9&amp;year=2010&amp;day=14" TargetMode="External"/><Relationship Id="rId23" Type="http://schemas.openxmlformats.org/officeDocument/2006/relationships/hyperlink" Target="http://insightschools.angellearning.com/section/calendar/default.asp?WCI=EditEvent&amp;WCU=CRSCAL&amp;month=9&amp;year=2010&amp;day=22" TargetMode="External"/><Relationship Id="rId28" Type="http://schemas.openxmlformats.org/officeDocument/2006/relationships/hyperlink" Target="http://insightschools.angellearning.com/section/calendar/default.asp?WCI=EditEvent&amp;WCU=CRSCAL&amp;month=9&amp;year=2010&amp;day=27" TargetMode="External"/><Relationship Id="rId10" Type="http://schemas.openxmlformats.org/officeDocument/2006/relationships/hyperlink" Target="http://insightschools.angellearning.com/section/calendar/default.asp?WCI=EditEvent&amp;WCU=CRSCAL&amp;month=9&amp;year=2010&amp;day=9" TargetMode="External"/><Relationship Id="rId19" Type="http://schemas.openxmlformats.org/officeDocument/2006/relationships/hyperlink" Target="http://insightschools.angellearning.com/section/calendar/default.asp?WCI=EditEvent&amp;WCU=CRSCAL&amp;month=9&amp;year=2010&amp;day=18" TargetMode="External"/><Relationship Id="rId4" Type="http://schemas.openxmlformats.org/officeDocument/2006/relationships/hyperlink" Target="http://insightschools.angellearning.com/section/calendar/default.asp?WCI=EditEvent&amp;WCU=CRSCAL&amp;month=9&amp;year=2010&amp;day=3" TargetMode="External"/><Relationship Id="rId9" Type="http://schemas.openxmlformats.org/officeDocument/2006/relationships/hyperlink" Target="http://insightschools.angellearning.com/section/calendar/default.asp?WCI=EditEvent&amp;WCU=CRSCAL&amp;month=9&amp;year=2010&amp;day=8" TargetMode="External"/><Relationship Id="rId14" Type="http://schemas.openxmlformats.org/officeDocument/2006/relationships/hyperlink" Target="http://insightschools.angellearning.com/section/calendar/default.asp?WCI=EditEvent&amp;WCU=CRSCAL&amp;month=9&amp;year=2010&amp;day=13" TargetMode="External"/><Relationship Id="rId22" Type="http://schemas.openxmlformats.org/officeDocument/2006/relationships/hyperlink" Target="http://insightschools.angellearning.com/section/calendar/default.asp?WCI=EditEvent&amp;WCU=CRSCAL&amp;month=9&amp;year=2010&amp;day=21" TargetMode="External"/><Relationship Id="rId27" Type="http://schemas.openxmlformats.org/officeDocument/2006/relationships/hyperlink" Target="http://insightschools.angellearning.com/section/calendar/default.asp?WCI=EditEvent&amp;WCU=CRSCAL&amp;month=9&amp;year=2010&amp;day=26" TargetMode="External"/><Relationship Id="rId30" Type="http://schemas.openxmlformats.org/officeDocument/2006/relationships/hyperlink" Target="http://insightschools.angellearning.com/section/calendar/default.asp?WCI=EditEvent&amp;WCU=CRSCAL&amp;month=9&amp;year=2010&amp;day=29"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228600"/>
            <a:ext cx="8062912" cy="3048000"/>
          </a:xfrm>
        </p:spPr>
        <p:txBody>
          <a:bodyPr>
            <a:normAutofit fontScale="90000"/>
          </a:bodyPr>
          <a:lstStyle/>
          <a:p>
            <a:r>
              <a:rPr lang="en-US" dirty="0" smtClean="0"/>
              <a:t>Integrating web 2.0 tools and open education resources in the online English/Language Arts classroom to  motivate and differentiate</a:t>
            </a:r>
            <a:endParaRPr lang="en-US" dirty="0"/>
          </a:p>
        </p:txBody>
      </p:sp>
      <p:sp>
        <p:nvSpPr>
          <p:cNvPr id="3" name="Subtitle 2"/>
          <p:cNvSpPr>
            <a:spLocks noGrp="1"/>
          </p:cNvSpPr>
          <p:nvPr>
            <p:ph type="subTitle" idx="1"/>
          </p:nvPr>
        </p:nvSpPr>
        <p:spPr>
          <a:xfrm>
            <a:off x="609600" y="3581400"/>
            <a:ext cx="8062912" cy="1676400"/>
          </a:xfrm>
        </p:spPr>
        <p:txBody>
          <a:bodyPr>
            <a:normAutofit fontScale="47500" lnSpcReduction="20000"/>
          </a:bodyPr>
          <a:lstStyle/>
          <a:p>
            <a:r>
              <a:rPr lang="en-US" dirty="0" smtClean="0"/>
              <a:t>  </a:t>
            </a:r>
          </a:p>
          <a:p>
            <a:endParaRPr lang="en-US" dirty="0" smtClean="0"/>
          </a:p>
          <a:p>
            <a:r>
              <a:rPr lang="en-US" sz="3800" b="1" dirty="0" smtClean="0">
                <a:solidFill>
                  <a:schemeClr val="accent1">
                    <a:lumMod val="20000"/>
                    <a:lumOff val="80000"/>
                  </a:schemeClr>
                </a:solidFill>
              </a:rPr>
              <a:t>How to Reach, Teach, and Keep Online Learners </a:t>
            </a:r>
          </a:p>
          <a:p>
            <a:r>
              <a:rPr lang="en-US" sz="3800" b="1" dirty="0" smtClean="0">
                <a:solidFill>
                  <a:schemeClr val="accent1">
                    <a:lumMod val="20000"/>
                    <a:lumOff val="80000"/>
                  </a:schemeClr>
                </a:solidFill>
              </a:rPr>
              <a:t> [the basics with a bit of a twist]</a:t>
            </a:r>
          </a:p>
          <a:p>
            <a:endParaRPr lang="en-US" sz="3800" dirty="0" smtClean="0"/>
          </a:p>
          <a:p>
            <a:r>
              <a:rPr lang="en-US" sz="3800" b="1" dirty="0" smtClean="0"/>
              <a:t>Mary L. Noll </a:t>
            </a:r>
          </a:p>
          <a:p>
            <a:r>
              <a:rPr lang="en-US" b="1" dirty="0" smtClean="0"/>
              <a:t>BS English/Sociology</a:t>
            </a:r>
          </a:p>
          <a:p>
            <a:r>
              <a:rPr lang="en-US" b="1" dirty="0" smtClean="0"/>
              <a:t>MA Linguistics and Composition</a:t>
            </a:r>
            <a:endParaRPr lang="en-US" b="1" dirty="0"/>
          </a:p>
        </p:txBody>
      </p:sp>
      <p:pic>
        <p:nvPicPr>
          <p:cNvPr id="4" name="Content Placeholder 3" descr="Hello.jpg"/>
          <p:cNvPicPr>
            <a:picLocks noChangeAspect="1"/>
          </p:cNvPicPr>
          <p:nvPr/>
        </p:nvPicPr>
        <p:blipFill>
          <a:blip r:embed="rId2" cstate="print"/>
          <a:stretch>
            <a:fillRect/>
          </a:stretch>
        </p:blipFill>
        <p:spPr>
          <a:xfrm>
            <a:off x="381000" y="5181600"/>
            <a:ext cx="1524000" cy="131445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27906"/>
          </a:xfrm>
        </p:spPr>
        <p:txBody>
          <a:bodyPr/>
          <a:lstStyle/>
          <a:p>
            <a:pPr algn="ctr"/>
            <a:r>
              <a:rPr lang="en-US" b="1" dirty="0" smtClean="0"/>
              <a:t>The Affective Domain</a:t>
            </a:r>
            <a:endParaRPr lang="en-US" b="1" dirty="0"/>
          </a:p>
        </p:txBody>
      </p:sp>
      <p:sp>
        <p:nvSpPr>
          <p:cNvPr id="3" name="Content Placeholder 2"/>
          <p:cNvSpPr>
            <a:spLocks noGrp="1"/>
          </p:cNvSpPr>
          <p:nvPr>
            <p:ph idx="1"/>
          </p:nvPr>
        </p:nvSpPr>
        <p:spPr>
          <a:xfrm>
            <a:off x="228600" y="1219200"/>
            <a:ext cx="8686800" cy="5235608"/>
          </a:xfrm>
        </p:spPr>
        <p:txBody>
          <a:bodyPr>
            <a:normAutofit fontScale="92500" lnSpcReduction="10000"/>
          </a:bodyPr>
          <a:lstStyle/>
          <a:p>
            <a:endParaRPr lang="en-US" sz="2800" dirty="0" smtClean="0"/>
          </a:p>
          <a:p>
            <a:r>
              <a:rPr lang="en-US" sz="2800" dirty="0" smtClean="0"/>
              <a:t>Research suggests that the Number 1 reason students drop out of brick and mortar schools is </a:t>
            </a:r>
          </a:p>
          <a:p>
            <a:pPr algn="ctr">
              <a:buNone/>
            </a:pPr>
            <a:r>
              <a:rPr lang="en-US" sz="5400" b="1" dirty="0" smtClean="0">
                <a:solidFill>
                  <a:schemeClr val="accent2">
                    <a:lumMod val="20000"/>
                    <a:lumOff val="80000"/>
                  </a:schemeClr>
                </a:solidFill>
              </a:rPr>
              <a:t>Boredom</a:t>
            </a:r>
            <a:endParaRPr lang="en-US" sz="6600" b="1" dirty="0" smtClean="0">
              <a:solidFill>
                <a:schemeClr val="accent2">
                  <a:lumMod val="20000"/>
                  <a:lumOff val="80000"/>
                </a:schemeClr>
              </a:solidFill>
            </a:endParaRPr>
          </a:p>
          <a:p>
            <a:endParaRPr lang="en-US" sz="2800" dirty="0" smtClean="0"/>
          </a:p>
          <a:p>
            <a:r>
              <a:rPr lang="en-US" sz="2800" dirty="0" smtClean="0"/>
              <a:t>The challenge</a:t>
            </a:r>
            <a:r>
              <a:rPr lang="en-US" sz="2800" dirty="0" smtClean="0">
                <a:solidFill>
                  <a:schemeClr val="accent3">
                    <a:lumMod val="20000"/>
                    <a:lumOff val="80000"/>
                  </a:schemeClr>
                </a:solidFill>
              </a:rPr>
              <a:t> </a:t>
            </a:r>
            <a:r>
              <a:rPr lang="en-US" sz="2800" b="1" dirty="0" smtClean="0"/>
              <a:t>we</a:t>
            </a:r>
            <a:r>
              <a:rPr lang="en-US" sz="2800" dirty="0" smtClean="0"/>
              <a:t> must meet: take the </a:t>
            </a:r>
            <a:r>
              <a:rPr lang="en-US" sz="2800" i="1" dirty="0" smtClean="0"/>
              <a:t>distance</a:t>
            </a:r>
            <a:r>
              <a:rPr lang="en-US" sz="2800" dirty="0" smtClean="0"/>
              <a:t> out of distance learning; find a common thread between you and each of your students…a favorite author, a good movie, a special pet…  have a conversation.   Share photos.</a:t>
            </a:r>
          </a:p>
          <a:p>
            <a:r>
              <a:rPr lang="en-US" sz="2800" dirty="0" smtClean="0"/>
              <a:t>Create a happy place and do everything you can to make students want to go there.</a:t>
            </a:r>
          </a:p>
          <a:p>
            <a:pPr lvl="1" algn="ctr">
              <a:buNone/>
            </a:pPr>
            <a:endParaRPr lang="en-US" sz="7200" b="1" dirty="0" smtClean="0">
              <a:solidFill>
                <a:schemeClr val="accent2">
                  <a:lumMod val="20000"/>
                  <a:lumOff val="80000"/>
                </a:schemeClr>
              </a:solidFill>
            </a:endParaRPr>
          </a:p>
          <a:p>
            <a:pPr lvl="1">
              <a:buFont typeface="Wingdings" pitchFamily="2" charset="2"/>
              <a:buChar char="v"/>
            </a:pPr>
            <a:endParaRPr lang="en-US" sz="7200" b="1" dirty="0" smtClean="0">
              <a:solidFill>
                <a:schemeClr val="accent2">
                  <a:lumMod val="20000"/>
                  <a:lumOff val="80000"/>
                </a:schemeClr>
              </a:solidFill>
            </a:endParaRPr>
          </a:p>
          <a:p>
            <a:pPr lvl="1" algn="ctr">
              <a:buNone/>
            </a:pPr>
            <a:endParaRPr lang="en-US" sz="2800" b="1" dirty="0" smtClean="0">
              <a:solidFill>
                <a:schemeClr val="accent2">
                  <a:lumMod val="20000"/>
                  <a:lumOff val="80000"/>
                </a:schemeClr>
              </a:solidFill>
            </a:endParaRPr>
          </a:p>
          <a:p>
            <a:pPr lvl="1">
              <a:buNone/>
            </a:pPr>
            <a:endParaRPr lang="en-US" dirty="0" smtClean="0"/>
          </a:p>
          <a:p>
            <a:pPr lvl="1">
              <a:buNone/>
            </a:pPr>
            <a:endParaRPr lang="en-US" dirty="0"/>
          </a:p>
        </p:txBody>
      </p:sp>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2800" b="1" dirty="0" smtClean="0">
                <a:solidFill>
                  <a:schemeClr val="accent1"/>
                </a:solidFill>
              </a:rPr>
              <a:t>Make posters for your announcement page and your virtual classroom</a:t>
            </a:r>
            <a:r>
              <a:rPr lang="en-US" sz="2800" b="1" dirty="0" smtClean="0">
                <a:solidFill>
                  <a:schemeClr val="accent1"/>
                </a:solidFill>
              </a:rPr>
              <a:t>! [wordle]</a:t>
            </a:r>
            <a:endParaRPr lang="en-US" sz="2800" b="1" dirty="0">
              <a:solidFill>
                <a:schemeClr val="accent1"/>
              </a:solidFill>
            </a:endParaRPr>
          </a:p>
        </p:txBody>
      </p:sp>
      <p:pic>
        <p:nvPicPr>
          <p:cNvPr id="4" name="Content Placeholder 3" descr="Creative_Writing_Banner.png"/>
          <p:cNvPicPr>
            <a:picLocks noGrp="1" noChangeAspect="1"/>
          </p:cNvPicPr>
          <p:nvPr>
            <p:ph idx="4294967295"/>
          </p:nvPr>
        </p:nvPicPr>
        <p:blipFill>
          <a:blip r:embed="rId2" cstate="print"/>
          <a:stretch>
            <a:fillRect/>
          </a:stretch>
        </p:blipFill>
        <p:spPr>
          <a:xfrm>
            <a:off x="990600" y="1905000"/>
            <a:ext cx="7505700" cy="4572000"/>
          </a:xfrm>
        </p:spPr>
      </p:pic>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371600" y="1143000"/>
            <a:ext cx="11887200" cy="5410200"/>
          </a:xfrm>
          <a:prstGeom prst="rect">
            <a:avLst/>
          </a:prstGeom>
          <a:noFill/>
          <a:ln w="9525">
            <a:noFill/>
            <a:miter lim="800000"/>
            <a:headEnd/>
            <a:tailEnd/>
          </a:ln>
        </p:spPr>
      </p:pic>
      <p:sp>
        <p:nvSpPr>
          <p:cNvPr id="4" name="Title 3"/>
          <p:cNvSpPr>
            <a:spLocks noGrp="1"/>
          </p:cNvSpPr>
          <p:nvPr>
            <p:ph type="title"/>
          </p:nvPr>
        </p:nvSpPr>
        <p:spPr>
          <a:xfrm>
            <a:off x="0" y="267494"/>
            <a:ext cx="9144000" cy="799306"/>
          </a:xfrm>
        </p:spPr>
        <p:txBody>
          <a:bodyPr>
            <a:noAutofit/>
          </a:bodyPr>
          <a:lstStyle/>
          <a:p>
            <a:r>
              <a:rPr lang="en-US" sz="2400" b="1" dirty="0" smtClean="0"/>
              <a:t>Keep in touch with a monthly newsletter; link it with Jing:</a:t>
            </a:r>
            <a:endParaRPr lang="en-US" sz="2400" b="1" dirty="0"/>
          </a:p>
        </p:txBody>
      </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267494"/>
            <a:ext cx="9144000" cy="1408906"/>
          </a:xfrm>
        </p:spPr>
        <p:txBody>
          <a:bodyPr>
            <a:noAutofit/>
          </a:bodyPr>
          <a:lstStyle/>
          <a:p>
            <a:r>
              <a:rPr lang="en-US" sz="2800" b="1" dirty="0" smtClean="0"/>
              <a:t>Share the magic! </a:t>
            </a:r>
            <a:r>
              <a:rPr lang="en-US" sz="2800" b="1" i="1" dirty="0" smtClean="0"/>
              <a:t>Assignment (Creative Writing): Identifying Verbs and Participles</a:t>
            </a:r>
            <a:endParaRPr lang="en-US" sz="2800" b="1" i="1" dirty="0"/>
          </a:p>
        </p:txBody>
      </p:sp>
      <p:sp>
        <p:nvSpPr>
          <p:cNvPr id="4" name="Content Placeholder 3"/>
          <p:cNvSpPr>
            <a:spLocks noGrp="1"/>
          </p:cNvSpPr>
          <p:nvPr>
            <p:ph idx="1"/>
          </p:nvPr>
        </p:nvSpPr>
        <p:spPr>
          <a:xfrm>
            <a:off x="457200" y="1828800"/>
            <a:ext cx="8229600" cy="5029200"/>
          </a:xfrm>
        </p:spPr>
        <p:txBody>
          <a:bodyPr>
            <a:normAutofit fontScale="77500" lnSpcReduction="20000"/>
          </a:bodyPr>
          <a:lstStyle/>
          <a:p>
            <a:pPr>
              <a:buNone/>
            </a:pPr>
            <a:endParaRPr lang="en-US" dirty="0" smtClean="0"/>
          </a:p>
          <a:p>
            <a:pPr>
              <a:buNone/>
            </a:pPr>
            <a:r>
              <a:rPr lang="en-US" dirty="0" smtClean="0"/>
              <a:t>“Raindrops the size of bullets thundered on the castle windows for days on end; the lake rose, the flower beds turned into muddy streams, and Hagrid's pumpkins swelled to the size of garden sheds. Oliver Wood's enthusiasm for regular training sessions, however, was not dampened, which was why Harry was to be found, late one stormy Saturday afternoon a few days before Halloween, returning to Gryffindor Tower, drenched to the skin and splattered with mud.”</a:t>
            </a:r>
          </a:p>
          <a:p>
            <a:endParaRPr lang="en-US" dirty="0" smtClean="0"/>
          </a:p>
          <a:p>
            <a:pPr>
              <a:buNone/>
            </a:pPr>
            <a:endParaRPr lang="en-US" sz="2100" dirty="0" smtClean="0"/>
          </a:p>
          <a:p>
            <a:pPr>
              <a:buNone/>
            </a:pPr>
            <a:endParaRPr lang="en-US" sz="2100" dirty="0" smtClean="0"/>
          </a:p>
          <a:p>
            <a:pPr>
              <a:buNone/>
            </a:pPr>
            <a:r>
              <a:rPr lang="en-US" sz="2100" dirty="0" smtClean="0"/>
              <a:t>Rowling, J. K. </a:t>
            </a:r>
            <a:r>
              <a:rPr lang="en-US" sz="2100" i="1" dirty="0" smtClean="0"/>
              <a:t>Harry Potter and the Chamber of Secrets</a:t>
            </a:r>
            <a:r>
              <a:rPr lang="en-US" sz="2100" dirty="0" smtClean="0"/>
              <a:t>.   </a:t>
            </a:r>
          </a:p>
          <a:p>
            <a:pPr>
              <a:buNone/>
            </a:pPr>
            <a:r>
              <a:rPr lang="en-US" sz="2100" dirty="0" smtClean="0"/>
              <a:t>Thorndike, Me.: Thorndike, 2000. Print.</a:t>
            </a:r>
            <a:r>
              <a:rPr lang="en-US" dirty="0" smtClean="0"/>
              <a:t/>
            </a:r>
            <a:br>
              <a:rPr lang="en-US" dirty="0" smtClean="0"/>
            </a:br>
            <a:endParaRPr lang="en-US" dirty="0"/>
          </a:p>
        </p:txBody>
      </p:sp>
      <p:pic>
        <p:nvPicPr>
          <p:cNvPr id="5" name="Picture 2" descr="C:\Users\Mary\Pictures\j.k. rowling.jpg"/>
          <p:cNvPicPr>
            <a:picLocks noChangeAspect="1" noChangeArrowheads="1"/>
          </p:cNvPicPr>
          <p:nvPr/>
        </p:nvPicPr>
        <p:blipFill>
          <a:blip r:embed="rId2" cstate="print"/>
          <a:srcRect/>
          <a:stretch>
            <a:fillRect/>
          </a:stretch>
        </p:blipFill>
        <p:spPr bwMode="auto">
          <a:xfrm>
            <a:off x="7315200" y="5029200"/>
            <a:ext cx="1285875" cy="1498107"/>
          </a:xfrm>
          <a:prstGeom prst="rect">
            <a:avLst/>
          </a:prstGeom>
          <a:noFill/>
        </p:spPr>
      </p:pic>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57200" y="152400"/>
            <a:ext cx="8229600" cy="914400"/>
          </a:xfrm>
        </p:spPr>
        <p:txBody>
          <a:bodyPr>
            <a:normAutofit/>
          </a:bodyPr>
          <a:lstStyle/>
          <a:p>
            <a:r>
              <a:rPr lang="en-US" sz="3600" b="1" dirty="0" smtClean="0">
                <a:solidFill>
                  <a:schemeClr val="accent3">
                    <a:lumMod val="40000"/>
                    <a:lumOff val="60000"/>
                  </a:schemeClr>
                </a:solidFill>
              </a:rPr>
              <a:t>Use and teach user-friendly tools</a:t>
            </a:r>
            <a:r>
              <a:rPr lang="en-US" sz="3600" dirty="0" smtClean="0">
                <a:solidFill>
                  <a:schemeClr val="accent3">
                    <a:lumMod val="40000"/>
                    <a:lumOff val="60000"/>
                  </a:schemeClr>
                </a:solidFill>
              </a:rPr>
              <a:t>:</a:t>
            </a:r>
            <a:endParaRPr lang="en-US" sz="3600" dirty="0">
              <a:solidFill>
                <a:schemeClr val="accent3">
                  <a:lumMod val="40000"/>
                  <a:lumOff val="60000"/>
                </a:schemeClr>
              </a:solidFill>
            </a:endParaRPr>
          </a:p>
        </p:txBody>
      </p:sp>
      <p:pic>
        <p:nvPicPr>
          <p:cNvPr id="8" name="Picture 7" descr="voki.gif"/>
          <p:cNvPicPr>
            <a:picLocks noChangeAspect="1"/>
          </p:cNvPicPr>
          <p:nvPr/>
        </p:nvPicPr>
        <p:blipFill>
          <a:blip r:embed="rId2" cstate="print"/>
          <a:stretch>
            <a:fillRect/>
          </a:stretch>
        </p:blipFill>
        <p:spPr>
          <a:xfrm>
            <a:off x="4524374" y="2209800"/>
            <a:ext cx="1266825" cy="1266825"/>
          </a:xfrm>
          <a:prstGeom prst="rect">
            <a:avLst/>
          </a:prstGeom>
        </p:spPr>
      </p:pic>
      <p:sp>
        <p:nvSpPr>
          <p:cNvPr id="10" name="Rectangle 9"/>
          <p:cNvSpPr/>
          <p:nvPr/>
        </p:nvSpPr>
        <p:spPr>
          <a:xfrm>
            <a:off x="3200400" y="1066800"/>
            <a:ext cx="5791200" cy="101566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6000" b="1" dirty="0" smtClean="0">
                <a:ln w="11430"/>
                <a:solidFill>
                  <a:srgbClr val="FF0000"/>
                </a:solidFill>
                <a:effectLst>
                  <a:outerShdw blurRad="50800" dist="39000" dir="5460000" algn="tl">
                    <a:srgbClr val="000000">
                      <a:alpha val="38000"/>
                    </a:srgbClr>
                  </a:outerShdw>
                </a:effectLst>
              </a:rPr>
              <a:t>www.voki.com</a:t>
            </a:r>
            <a:endParaRPr lang="en-US" sz="6000" b="1" dirty="0">
              <a:ln w="11430"/>
              <a:solidFill>
                <a:srgbClr val="FF0000"/>
              </a:solidFill>
              <a:effectLst>
                <a:outerShdw blurRad="50800" dist="39000" dir="5460000" algn="tl">
                  <a:srgbClr val="000000">
                    <a:alpha val="38000"/>
                  </a:srgbClr>
                </a:outerShdw>
              </a:effectLst>
            </a:endParaRPr>
          </a:p>
        </p:txBody>
      </p:sp>
      <p:sp>
        <p:nvSpPr>
          <p:cNvPr id="11" name="Rectangle 10"/>
          <p:cNvSpPr/>
          <p:nvPr/>
        </p:nvSpPr>
        <p:spPr>
          <a:xfrm>
            <a:off x="3429000" y="3733800"/>
            <a:ext cx="5410200" cy="1143000"/>
          </a:xfrm>
          <a:prstGeom prst="rect">
            <a:avLst/>
          </a:prstGeom>
          <a:noFill/>
        </p:spPr>
        <p:txBody>
          <a:bodyPr wrap="none" lIns="91440" tIns="45720" rIns="91440" bIns="45720">
            <a:prstTxWarp prst="textTriangle">
              <a:avLst/>
            </a:prstTxWarp>
            <a:spAutoFit/>
          </a:bodyPr>
          <a:lstStyle/>
          <a:p>
            <a:pPr algn="ctr"/>
            <a:r>
              <a:rPr lang="en-US" sz="5400" b="0" cap="none" spc="0" dirty="0" smtClean="0">
                <a:ln w="18415" cmpd="sng">
                  <a:solidFill>
                    <a:srgbClr val="FFFFFF"/>
                  </a:solidFill>
                  <a:prstDash val="solid"/>
                </a:ln>
                <a:solidFill>
                  <a:schemeClr val="accent4"/>
                </a:solidFill>
                <a:effectLst>
                  <a:outerShdw blurRad="63500" dir="3600000" algn="tl" rotWithShape="0">
                    <a:srgbClr val="000000">
                      <a:alpha val="70000"/>
                    </a:srgbClr>
                  </a:outerShdw>
                </a:effectLst>
              </a:rPr>
              <a:t>www.toondoo.com</a:t>
            </a:r>
            <a:endParaRPr lang="en-US" sz="5400" b="0" cap="none" spc="0" dirty="0">
              <a:ln w="18415" cmpd="sng">
                <a:solidFill>
                  <a:srgbClr val="FFFFFF"/>
                </a:solidFill>
                <a:prstDash val="solid"/>
              </a:ln>
              <a:solidFill>
                <a:schemeClr val="accent4"/>
              </a:solidFill>
              <a:effectLst>
                <a:outerShdw blurRad="63500" dir="3600000" algn="tl" rotWithShape="0">
                  <a:srgbClr val="000000">
                    <a:alpha val="70000"/>
                  </a:srgbClr>
                </a:outerShdw>
              </a:effectLst>
            </a:endParaRPr>
          </a:p>
        </p:txBody>
      </p:sp>
      <p:pic>
        <p:nvPicPr>
          <p:cNvPr id="9" name="Picture 8" descr="weebly.gif"/>
          <p:cNvPicPr>
            <a:picLocks noChangeAspect="1"/>
          </p:cNvPicPr>
          <p:nvPr/>
        </p:nvPicPr>
        <p:blipFill>
          <a:blip r:embed="rId3" cstate="print"/>
          <a:stretch>
            <a:fillRect/>
          </a:stretch>
        </p:blipFill>
        <p:spPr>
          <a:xfrm>
            <a:off x="5105400" y="2209800"/>
            <a:ext cx="2819632" cy="1009650"/>
          </a:xfrm>
          <a:prstGeom prst="rect">
            <a:avLst/>
          </a:prstGeom>
        </p:spPr>
      </p:pic>
      <p:pic>
        <p:nvPicPr>
          <p:cNvPr id="12" name="Picture 11" descr="jing-logo.png"/>
          <p:cNvPicPr>
            <a:picLocks noChangeAspect="1"/>
          </p:cNvPicPr>
          <p:nvPr/>
        </p:nvPicPr>
        <p:blipFill>
          <a:blip r:embed="rId4" cstate="print"/>
          <a:stretch>
            <a:fillRect/>
          </a:stretch>
        </p:blipFill>
        <p:spPr>
          <a:xfrm>
            <a:off x="228600" y="4572000"/>
            <a:ext cx="2378676" cy="1295400"/>
          </a:xfrm>
          <a:prstGeom prst="rect">
            <a:avLst/>
          </a:prstGeom>
        </p:spPr>
      </p:pic>
      <p:pic>
        <p:nvPicPr>
          <p:cNvPr id="13" name="Picture 12" descr="gifsnethead_02.gif"/>
          <p:cNvPicPr>
            <a:picLocks noChangeAspect="1"/>
          </p:cNvPicPr>
          <p:nvPr/>
        </p:nvPicPr>
        <p:blipFill>
          <a:blip r:embed="rId5" cstate="print"/>
          <a:stretch>
            <a:fillRect/>
          </a:stretch>
        </p:blipFill>
        <p:spPr>
          <a:xfrm>
            <a:off x="381000" y="2819400"/>
            <a:ext cx="3448050" cy="1219200"/>
          </a:xfrm>
          <a:prstGeom prst="rect">
            <a:avLst/>
          </a:prstGeom>
        </p:spPr>
      </p:pic>
      <p:sp>
        <p:nvSpPr>
          <p:cNvPr id="15" name="TextBox 14"/>
          <p:cNvSpPr txBox="1"/>
          <p:nvPr/>
        </p:nvSpPr>
        <p:spPr>
          <a:xfrm>
            <a:off x="838200" y="2057400"/>
            <a:ext cx="2743200" cy="584775"/>
          </a:xfrm>
          <a:prstGeom prst="rect">
            <a:avLst/>
          </a:prstGeom>
          <a:noFill/>
        </p:spPr>
        <p:txBody>
          <a:bodyPr wrap="square" rtlCol="0">
            <a:spAutoFit/>
          </a:bodyPr>
          <a:lstStyle/>
          <a:p>
            <a:pPr algn="r"/>
            <a:r>
              <a:rPr lang="en-US" sz="3200" dirty="0" smtClean="0">
                <a:latin typeface="Aharoni" pitchFamily="2" charset="-79"/>
                <a:cs typeface="Aharoni" pitchFamily="2" charset="-79"/>
              </a:rPr>
              <a:t>animoto</a:t>
            </a:r>
            <a:endParaRPr lang="en-US" sz="3200" dirty="0">
              <a:latin typeface="Aharoni" pitchFamily="2" charset="-79"/>
              <a:cs typeface="Aharoni" pitchFamily="2" charset="-79"/>
            </a:endParaRPr>
          </a:p>
        </p:txBody>
      </p:sp>
      <p:pic>
        <p:nvPicPr>
          <p:cNvPr id="18" name="Content Placeholder 6" descr="page plug ins.gif"/>
          <p:cNvPicPr>
            <a:picLocks noChangeAspect="1"/>
          </p:cNvPicPr>
          <p:nvPr/>
        </p:nvPicPr>
        <p:blipFill>
          <a:blip r:embed="rId6" cstate="print"/>
          <a:stretch>
            <a:fillRect/>
          </a:stretch>
        </p:blipFill>
        <p:spPr>
          <a:xfrm>
            <a:off x="2667000" y="5410200"/>
            <a:ext cx="6262688" cy="1143000"/>
          </a:xfrm>
          <a:prstGeom prst="rect">
            <a:avLst/>
          </a:prstGeom>
        </p:spPr>
      </p:pic>
      <p:sp>
        <p:nvSpPr>
          <p:cNvPr id="40961" name="Rectangle 1">
            <a:hlinkClick r:id="rId7" tooltip="Wordle introduction"/>
          </p:cNvPr>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p>
        </p:txBody>
      </p:sp>
      <p:sp>
        <p:nvSpPr>
          <p:cNvPr id="40962" name="Rectangle 2">
            <a:hlinkClick r:id="rId7" tooltip="Wordle introduction"/>
          </p:cNvPr>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p>
        </p:txBody>
      </p:sp>
      <p:pic>
        <p:nvPicPr>
          <p:cNvPr id="19" name="Picture 18" descr="wordle.gif"/>
          <p:cNvPicPr>
            <a:picLocks noChangeAspect="1"/>
          </p:cNvPicPr>
          <p:nvPr/>
        </p:nvPicPr>
        <p:blipFill>
          <a:blip r:embed="rId8" cstate="print"/>
          <a:stretch>
            <a:fillRect/>
          </a:stretch>
        </p:blipFill>
        <p:spPr>
          <a:xfrm>
            <a:off x="304800" y="1219200"/>
            <a:ext cx="1813832" cy="590550"/>
          </a:xfrm>
          <a:prstGeom prst="rect">
            <a:avLst/>
          </a:prstGeom>
        </p:spPr>
      </p:pic>
    </p:spTree>
  </p:cSld>
  <p:clrMapOvr>
    <a:masterClrMapping/>
  </p:clrMapOvr>
  <p:transition spd="med">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67494"/>
            <a:ext cx="8534400" cy="1399032"/>
          </a:xfrm>
        </p:spPr>
        <p:txBody>
          <a:bodyPr>
            <a:normAutofit/>
          </a:bodyPr>
          <a:lstStyle/>
          <a:p>
            <a:r>
              <a:rPr lang="en-US" sz="2800" b="1" i="1" dirty="0" smtClean="0"/>
              <a:t>Assignment (AmLit): Use toondoo to create a three-frame comic strip illustrating this event:</a:t>
            </a:r>
            <a:endParaRPr lang="en-US" sz="2800" b="1" i="1" dirty="0"/>
          </a:p>
        </p:txBody>
      </p:sp>
      <p:sp>
        <p:nvSpPr>
          <p:cNvPr id="3" name="Content Placeholder 2"/>
          <p:cNvSpPr>
            <a:spLocks noGrp="1"/>
          </p:cNvSpPr>
          <p:nvPr>
            <p:ph idx="1"/>
          </p:nvPr>
        </p:nvSpPr>
        <p:spPr/>
        <p:txBody>
          <a:bodyPr>
            <a:normAutofit/>
          </a:bodyPr>
          <a:lstStyle/>
          <a:p>
            <a:pPr>
              <a:buNone/>
            </a:pPr>
            <a:r>
              <a:rPr lang="en-US" sz="2000" dirty="0" smtClean="0"/>
              <a:t>"I wish Bob Ewell wouldn’t chew tobacco," was all Atticus said about it.</a:t>
            </a:r>
          </a:p>
          <a:p>
            <a:pPr>
              <a:buNone/>
            </a:pPr>
            <a:r>
              <a:rPr lang="en-US" sz="2000" dirty="0" smtClean="0"/>
              <a:t>According to Miss Stephanie Crawford, however, Atticus was leaving the post office when Mr. Ewell approached him, cursed him, spat on him, and threatened to kill him.</a:t>
            </a:r>
            <a:br>
              <a:rPr lang="en-US" sz="2000" dirty="0" smtClean="0"/>
            </a:br>
            <a:r>
              <a:rPr lang="en-US" sz="2000" dirty="0" smtClean="0"/>
              <a:t>Miss Stephanie . . . said Atticus didn't bat an eye, just took out his handkerchief and wiped his face and stood there and let Mr. Ewell call him names wild horses could not bring her to repeat….”</a:t>
            </a:r>
          </a:p>
          <a:p>
            <a:endParaRPr lang="en-US" sz="2000" dirty="0" smtClean="0"/>
          </a:p>
          <a:p>
            <a:pPr>
              <a:buNone/>
            </a:pPr>
            <a:endParaRPr lang="en-US" sz="1400" dirty="0" smtClean="0"/>
          </a:p>
          <a:p>
            <a:pPr>
              <a:buNone/>
            </a:pPr>
            <a:r>
              <a:rPr lang="en-US" sz="1400" dirty="0" smtClean="0"/>
              <a:t>Lee, Harper. </a:t>
            </a:r>
            <a:r>
              <a:rPr lang="en-US" sz="1400" i="1" dirty="0" smtClean="0"/>
              <a:t>To Kill a Mockingbird</a:t>
            </a:r>
            <a:r>
              <a:rPr lang="en-US" sz="1400" dirty="0" smtClean="0"/>
              <a:t>. New York: Harper Perennial Modern Classics, 2006. Print. </a:t>
            </a:r>
            <a:br>
              <a:rPr lang="en-US" sz="1400" dirty="0" smtClean="0"/>
            </a:br>
            <a:endParaRPr lang="en-US" sz="1400" dirty="0"/>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67494"/>
            <a:ext cx="8763000" cy="1399032"/>
          </a:xfrm>
        </p:spPr>
        <p:txBody>
          <a:bodyPr>
            <a:noAutofit/>
          </a:bodyPr>
          <a:lstStyle/>
          <a:p>
            <a:r>
              <a:rPr lang="en-US" sz="2800" b="1" dirty="0" smtClean="0"/>
              <a:t>Assignment (Folklore): </a:t>
            </a:r>
            <a:r>
              <a:rPr lang="en-US" sz="2800" b="1" i="1" dirty="0" smtClean="0"/>
              <a:t>Design a webpage about “Rostam, Shield of Persia</a:t>
            </a:r>
            <a:r>
              <a:rPr lang="en-US" sz="2800" b="1" i="1" dirty="0" smtClean="0"/>
              <a:t>”.  [</a:t>
            </a:r>
            <a:r>
              <a:rPr lang="en-US" sz="2800" b="1" i="1" dirty="0" err="1" smtClean="0"/>
              <a:t>weebly</a:t>
            </a:r>
            <a:r>
              <a:rPr lang="en-US" sz="2800" b="1" i="1" dirty="0" smtClean="0"/>
              <a:t>]</a:t>
            </a:r>
            <a:endParaRPr lang="en-US" sz="2800" b="1" i="1" dirty="0"/>
          </a:p>
        </p:txBody>
      </p:sp>
      <p:sp>
        <p:nvSpPr>
          <p:cNvPr id="3" name="Content Placeholder 2"/>
          <p:cNvSpPr>
            <a:spLocks noGrp="1"/>
          </p:cNvSpPr>
          <p:nvPr>
            <p:ph idx="1"/>
          </p:nvPr>
        </p:nvSpPr>
        <p:spPr/>
        <p:txBody>
          <a:bodyPr/>
          <a:lstStyle/>
          <a:p>
            <a:pPr>
              <a:buNone/>
            </a:pPr>
            <a:r>
              <a:rPr lang="en-US" sz="2400" dirty="0" smtClean="0"/>
              <a:t>Tap into your hidden talents! Design an eye-catching webpage that includes the following elements:</a:t>
            </a:r>
          </a:p>
          <a:p>
            <a:pPr lvl="1">
              <a:buNone/>
            </a:pPr>
            <a:endParaRPr lang="en-US" sz="2400" dirty="0" smtClean="0"/>
          </a:p>
          <a:p>
            <a:pPr lvl="1">
              <a:buFont typeface="Wingdings" pitchFamily="2" charset="2"/>
              <a:buChar char="§"/>
            </a:pPr>
            <a:r>
              <a:rPr lang="en-US" sz="2400" dirty="0" smtClean="0"/>
              <a:t>A summary of Rostam’s adventures</a:t>
            </a:r>
          </a:p>
          <a:p>
            <a:pPr lvl="1">
              <a:buFont typeface="Wingdings" pitchFamily="2" charset="2"/>
              <a:buChar char="§"/>
            </a:pPr>
            <a:r>
              <a:rPr lang="en-US" sz="2400" dirty="0" smtClean="0"/>
              <a:t>A description and analysis of Rostam’s seven stages</a:t>
            </a:r>
          </a:p>
          <a:p>
            <a:pPr lvl="1">
              <a:buFont typeface="Wingdings" pitchFamily="2" charset="2"/>
              <a:buChar char="§"/>
            </a:pPr>
            <a:r>
              <a:rPr lang="en-US" sz="2400" dirty="0" smtClean="0"/>
              <a:t>The factors that led to his betrayal and untimely death</a:t>
            </a:r>
          </a:p>
          <a:p>
            <a:pPr lvl="1">
              <a:buFont typeface="Wingdings" pitchFamily="2" charset="2"/>
              <a:buChar char="§"/>
            </a:pPr>
            <a:r>
              <a:rPr lang="en-US" sz="2400" dirty="0" smtClean="0"/>
              <a:t>Two (or more) illustrations</a:t>
            </a:r>
          </a:p>
          <a:p>
            <a:pPr lvl="1"/>
            <a:endParaRPr lang="en-US" dirty="0"/>
          </a:p>
        </p:txBody>
      </p:sp>
    </p:spTree>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180306"/>
          </a:xfrm>
        </p:spPr>
        <p:txBody>
          <a:bodyPr>
            <a:normAutofit/>
          </a:bodyPr>
          <a:lstStyle/>
          <a:p>
            <a:r>
              <a:rPr lang="en-US" sz="3600" b="1" dirty="0" smtClean="0"/>
              <a:t>Unit Assignment (Sociology):</a:t>
            </a:r>
            <a:endParaRPr lang="en-US" sz="3600" b="1" dirty="0"/>
          </a:p>
        </p:txBody>
      </p:sp>
      <p:sp>
        <p:nvSpPr>
          <p:cNvPr id="3" name="Content Placeholder 2"/>
          <p:cNvSpPr>
            <a:spLocks noGrp="1"/>
          </p:cNvSpPr>
          <p:nvPr>
            <p:ph idx="1"/>
          </p:nvPr>
        </p:nvSpPr>
        <p:spPr>
          <a:xfrm>
            <a:off x="381000" y="1981200"/>
            <a:ext cx="8382000" cy="4473608"/>
          </a:xfrm>
        </p:spPr>
        <p:txBody>
          <a:bodyPr/>
          <a:lstStyle/>
          <a:p>
            <a:pPr>
              <a:buNone/>
            </a:pPr>
            <a:r>
              <a:rPr lang="en-US" dirty="0" smtClean="0">
                <a:solidFill>
                  <a:srgbClr val="00B0F0"/>
                </a:solidFill>
              </a:rPr>
              <a:t> </a:t>
            </a:r>
            <a:r>
              <a:rPr lang="en-US" sz="2800" dirty="0" smtClean="0"/>
              <a:t>Unit 3, Lesson 2 [</a:t>
            </a:r>
            <a:r>
              <a:rPr lang="en-US" sz="2800" i="1" dirty="0" smtClean="0"/>
              <a:t>Nature vs. Nurture</a:t>
            </a:r>
            <a:r>
              <a:rPr lang="en-US" sz="2800" dirty="0" smtClean="0"/>
              <a:t>]:</a:t>
            </a:r>
            <a:endParaRPr lang="en-US" dirty="0" smtClean="0"/>
          </a:p>
          <a:p>
            <a:pPr lvl="1">
              <a:buNone/>
            </a:pPr>
            <a:endParaRPr lang="en-US" dirty="0" smtClean="0"/>
          </a:p>
          <a:p>
            <a:pPr lvl="1">
              <a:buNone/>
            </a:pPr>
            <a:r>
              <a:rPr lang="en-US" sz="2800" dirty="0" smtClean="0"/>
              <a:t>Use </a:t>
            </a:r>
            <a:r>
              <a:rPr lang="en-US" sz="2800" i="1" dirty="0" smtClean="0"/>
              <a:t>Wordle </a:t>
            </a:r>
            <a:r>
              <a:rPr lang="en-US" sz="2800" dirty="0" smtClean="0"/>
              <a:t>to create a poster that includes a minimum of fifteen words associated with “extreme isolation”. </a:t>
            </a:r>
            <a:endParaRPr lang="en-US" sz="2800" dirty="0"/>
          </a:p>
        </p:txBody>
      </p:sp>
    </p:spTree>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b="1" dirty="0" smtClean="0"/>
              <a:t>According to students, here’s what works:</a:t>
            </a:r>
            <a:endParaRPr lang="en-US" sz="3600" dirty="0"/>
          </a:p>
        </p:txBody>
      </p:sp>
      <p:sp>
        <p:nvSpPr>
          <p:cNvPr id="5" name="Content Placeholder 4"/>
          <p:cNvSpPr>
            <a:spLocks noGrp="1"/>
          </p:cNvSpPr>
          <p:nvPr>
            <p:ph sz="half" idx="1"/>
          </p:nvPr>
        </p:nvSpPr>
        <p:spPr/>
        <p:txBody>
          <a:bodyPr>
            <a:normAutofit fontScale="92500" lnSpcReduction="10000"/>
          </a:bodyPr>
          <a:lstStyle/>
          <a:p>
            <a:pPr marL="619506" indent="-457200">
              <a:buNone/>
            </a:pPr>
            <a:r>
              <a:rPr lang="en-US" b="1" dirty="0" smtClean="0">
                <a:solidFill>
                  <a:schemeClr val="accent1">
                    <a:lumMod val="20000"/>
                    <a:lumOff val="80000"/>
                  </a:schemeClr>
                </a:solidFill>
              </a:rPr>
              <a:t>Learning Resources:</a:t>
            </a:r>
          </a:p>
          <a:p>
            <a:pPr marL="619506" indent="-457200"/>
            <a:endParaRPr lang="en-US" sz="2400" dirty="0" smtClean="0"/>
          </a:p>
          <a:p>
            <a:pPr marL="619506" indent="-457200"/>
            <a:r>
              <a:rPr lang="en-US" sz="2400" dirty="0" smtClean="0"/>
              <a:t>Most effective:</a:t>
            </a:r>
          </a:p>
          <a:p>
            <a:pPr marL="994410" lvl="1" indent="-457200">
              <a:buFont typeface="+mj-lt"/>
              <a:buAutoNum type="arabicPeriod"/>
            </a:pPr>
            <a:r>
              <a:rPr lang="en-US" sz="2000" dirty="0" smtClean="0"/>
              <a:t>Synchronous instruction (elluminate)</a:t>
            </a:r>
          </a:p>
          <a:p>
            <a:pPr marL="994410" lvl="1" indent="-457200">
              <a:buFont typeface="+mj-lt"/>
              <a:buAutoNum type="arabicPeriod"/>
            </a:pPr>
            <a:r>
              <a:rPr lang="en-US" sz="2000" dirty="0" smtClean="0"/>
              <a:t>Recorded sessions if they are </a:t>
            </a:r>
            <a:r>
              <a:rPr lang="en-US" sz="2000" b="1" dirty="0" smtClean="0"/>
              <a:t>easily </a:t>
            </a:r>
            <a:r>
              <a:rPr lang="en-US" sz="2000" dirty="0" smtClean="0"/>
              <a:t>accessible</a:t>
            </a:r>
          </a:p>
          <a:p>
            <a:pPr marL="994410" lvl="1" indent="-457200">
              <a:buFont typeface="+mj-lt"/>
              <a:buAutoNum type="arabicPeriod"/>
            </a:pPr>
            <a:r>
              <a:rPr lang="en-US" sz="2000" dirty="0" smtClean="0"/>
              <a:t>Screen shots</a:t>
            </a:r>
          </a:p>
          <a:p>
            <a:pPr marL="619506" indent="-457200"/>
            <a:r>
              <a:rPr lang="en-US" sz="2400" dirty="0" smtClean="0"/>
              <a:t>Least effective</a:t>
            </a:r>
          </a:p>
          <a:p>
            <a:pPr marL="994410" lvl="1" indent="-457200">
              <a:buFont typeface="+mj-lt"/>
              <a:buAutoNum type="arabicPeriod"/>
            </a:pPr>
            <a:r>
              <a:rPr lang="en-US" sz="2000" dirty="0" smtClean="0"/>
              <a:t>Supplemental material embedded  in  coursework</a:t>
            </a:r>
          </a:p>
          <a:p>
            <a:pPr marL="994410" lvl="1" indent="-457200">
              <a:buFont typeface="+mj-lt"/>
              <a:buAutoNum type="arabicPeriod"/>
            </a:pPr>
            <a:r>
              <a:rPr lang="en-US" sz="2000" dirty="0" smtClean="0"/>
              <a:t>Multiple-click links</a:t>
            </a:r>
            <a:endParaRPr lang="en-US" dirty="0"/>
          </a:p>
        </p:txBody>
      </p:sp>
      <p:sp>
        <p:nvSpPr>
          <p:cNvPr id="6" name="Content Placeholder 5"/>
          <p:cNvSpPr>
            <a:spLocks noGrp="1"/>
          </p:cNvSpPr>
          <p:nvPr>
            <p:ph sz="half" idx="2"/>
          </p:nvPr>
        </p:nvSpPr>
        <p:spPr/>
        <p:txBody>
          <a:bodyPr>
            <a:normAutofit fontScale="92500" lnSpcReduction="10000"/>
          </a:bodyPr>
          <a:lstStyle/>
          <a:p>
            <a:pPr>
              <a:buNone/>
            </a:pPr>
            <a:r>
              <a:rPr lang="en-US" b="1" dirty="0" smtClean="0">
                <a:solidFill>
                  <a:schemeClr val="accent1">
                    <a:lumMod val="20000"/>
                    <a:lumOff val="80000"/>
                  </a:schemeClr>
                </a:solidFill>
              </a:rPr>
              <a:t>Communication tools:</a:t>
            </a:r>
          </a:p>
          <a:p>
            <a:endParaRPr lang="en-US" sz="2400" dirty="0" smtClean="0"/>
          </a:p>
          <a:p>
            <a:r>
              <a:rPr lang="en-US" sz="2400" dirty="0" smtClean="0"/>
              <a:t>Most effective:</a:t>
            </a:r>
          </a:p>
          <a:p>
            <a:pPr marL="1277874" lvl="2" indent="-457200">
              <a:buFont typeface="+mj-lt"/>
              <a:buAutoNum type="arabicPeriod"/>
            </a:pPr>
            <a:r>
              <a:rPr lang="en-US" dirty="0" smtClean="0"/>
              <a:t>Phone call</a:t>
            </a:r>
          </a:p>
          <a:p>
            <a:pPr marL="1277874" lvl="2" indent="-457200">
              <a:buFont typeface="+mj-lt"/>
              <a:buAutoNum type="arabicPeriod"/>
            </a:pPr>
            <a:r>
              <a:rPr lang="en-US" dirty="0" smtClean="0"/>
              <a:t>Instant messaging</a:t>
            </a:r>
          </a:p>
          <a:p>
            <a:pPr marL="1277874" lvl="2" indent="-457200">
              <a:buFont typeface="+mj-lt"/>
              <a:buAutoNum type="arabicPeriod"/>
            </a:pPr>
            <a:r>
              <a:rPr lang="en-US" dirty="0" smtClean="0"/>
              <a:t>Personal email</a:t>
            </a:r>
          </a:p>
          <a:p>
            <a:endParaRPr lang="en-US" sz="2400" dirty="0" smtClean="0"/>
          </a:p>
          <a:p>
            <a:r>
              <a:rPr lang="en-US" sz="2400" dirty="0" smtClean="0"/>
              <a:t>Less effective</a:t>
            </a:r>
          </a:p>
          <a:p>
            <a:pPr marL="1277874" lvl="2" indent="-457200">
              <a:buFont typeface="+mj-lt"/>
              <a:buAutoNum type="arabicPeriod"/>
            </a:pPr>
            <a:r>
              <a:rPr lang="en-US" dirty="0" smtClean="0"/>
              <a:t>Announcements within the course</a:t>
            </a:r>
          </a:p>
          <a:p>
            <a:pPr marL="1277874" lvl="2" indent="-457200">
              <a:buFont typeface="+mj-lt"/>
              <a:buAutoNum type="arabicPeriod"/>
            </a:pPr>
            <a:r>
              <a:rPr lang="en-US" dirty="0" smtClean="0"/>
              <a:t>Mass (course) email</a:t>
            </a:r>
          </a:p>
          <a:p>
            <a:endParaRPr lang="en-US" dirty="0"/>
          </a:p>
        </p:txBody>
      </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3429000"/>
          </a:xfrm>
        </p:spPr>
        <p:txBody>
          <a:bodyPr>
            <a:normAutofit/>
          </a:bodyPr>
          <a:lstStyle/>
          <a:p>
            <a:pPr algn="ctr"/>
            <a:r>
              <a:rPr lang="en-US" b="1" dirty="0" smtClean="0"/>
              <a:t>As you are making your virtual classroom irresistible, here is a bit of food for thought….</a:t>
            </a:r>
            <a:r>
              <a:rPr lang="en-US" dirty="0" smtClean="0"/>
              <a:t> </a:t>
            </a:r>
            <a:br>
              <a:rPr lang="en-US" dirty="0" smtClean="0"/>
            </a:br>
            <a:endParaRPr lang="en-US" dirty="0"/>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2133600"/>
          </a:xfrm>
        </p:spPr>
        <p:txBody>
          <a:bodyPr>
            <a:normAutofit fontScale="90000"/>
          </a:bodyPr>
          <a:lstStyle/>
          <a:p>
            <a:r>
              <a:rPr lang="en-US" sz="3100" b="1" dirty="0" smtClean="0">
                <a:solidFill>
                  <a:schemeClr val="accent1"/>
                </a:solidFill>
              </a:rPr>
              <a:t>We said, “This session will provide the online teacher with strategies to boost synchronous session attendance and increase student motivation and engagement.”</a:t>
            </a:r>
            <a:r>
              <a:rPr lang="en-US" dirty="0" smtClean="0"/>
              <a:t/>
            </a:r>
            <a:br>
              <a:rPr lang="en-US" dirty="0" smtClean="0"/>
            </a:br>
            <a:endParaRPr lang="en-US" dirty="0"/>
          </a:p>
        </p:txBody>
      </p:sp>
      <p:sp>
        <p:nvSpPr>
          <p:cNvPr id="7" name="Content Placeholder 6"/>
          <p:cNvSpPr>
            <a:spLocks noGrp="1"/>
          </p:cNvSpPr>
          <p:nvPr>
            <p:ph idx="1"/>
          </p:nvPr>
        </p:nvSpPr>
        <p:spPr>
          <a:xfrm>
            <a:off x="457200" y="3200400"/>
            <a:ext cx="8229600" cy="3254408"/>
          </a:xfrm>
        </p:spPr>
        <p:txBody>
          <a:bodyPr>
            <a:normAutofit/>
          </a:bodyPr>
          <a:lstStyle/>
          <a:p>
            <a:r>
              <a:rPr lang="en-US" sz="2400" dirty="0" smtClean="0"/>
              <a:t>What can we share with you that you are not already doing?</a:t>
            </a:r>
          </a:p>
          <a:p>
            <a:r>
              <a:rPr lang="en-US" sz="2400" dirty="0" smtClean="0"/>
              <a:t>What can we share that you haven’t learned in the past 48 hours?</a:t>
            </a:r>
          </a:p>
          <a:p>
            <a:r>
              <a:rPr lang="en-US" sz="2400" dirty="0" smtClean="0"/>
              <a:t>What can we share that you would be eager to   try in your virtual classes?</a:t>
            </a:r>
            <a:endParaRPr lang="en-US" sz="2400" dirty="0"/>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34864" y="1715810"/>
            <a:ext cx="7874271"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solidFill>
                  <a:schemeClr val="accent1"/>
                </a:solidFill>
                <a:effectLst>
                  <a:outerShdw blurRad="50800" dist="39000" dir="5460000" algn="tl">
                    <a:srgbClr val="000000">
                      <a:alpha val="38000"/>
                    </a:srgbClr>
                  </a:outerShdw>
                </a:effectLst>
              </a:rPr>
              <a:t>Audience and Purpose</a:t>
            </a:r>
            <a:endParaRPr lang="en-US" sz="5400" b="1" cap="none" spc="0" dirty="0">
              <a:ln w="11430"/>
              <a:solidFill>
                <a:schemeClr val="accent1"/>
              </a:solidFill>
              <a:effectLst>
                <a:outerShdw blurRad="50800" dist="39000" dir="5460000" algn="tl">
                  <a:srgbClr val="000000">
                    <a:alpha val="38000"/>
                  </a:srgbClr>
                </a:outerShdw>
              </a:effectLst>
            </a:endParaRPr>
          </a:p>
        </p:txBody>
      </p:sp>
    </p:spTree>
  </p:cSld>
  <p:clrMapOvr>
    <a:masterClrMapping/>
  </p:clrMapOvr>
  <p:transition spd="slow">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SKA Emily Green.jpg"/>
          <p:cNvPicPr>
            <a:picLocks noGrp="1" noChangeAspect="1"/>
          </p:cNvPicPr>
          <p:nvPr>
            <p:ph idx="4294967295"/>
          </p:nvPr>
        </p:nvPicPr>
        <p:blipFill>
          <a:blip r:embed="rId2" cstate="print"/>
          <a:stretch>
            <a:fillRect/>
          </a:stretch>
        </p:blipFill>
        <p:spPr>
          <a:xfrm>
            <a:off x="2819400" y="838200"/>
            <a:ext cx="4416425" cy="4572000"/>
          </a:xfrm>
        </p:spPr>
      </p:pic>
    </p:spTree>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4294967295"/>
          </p:nvPr>
        </p:nvPicPr>
        <p:blipFill>
          <a:blip r:embed="rId2" cstate="print"/>
          <a:srcRect/>
          <a:stretch>
            <a:fillRect/>
          </a:stretch>
        </p:blipFill>
        <p:spPr bwMode="auto">
          <a:xfrm>
            <a:off x="1752600" y="1295400"/>
            <a:ext cx="5283200" cy="396240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Grp="1" noChangeAspect="1" noChangeArrowheads="1"/>
          </p:cNvPicPr>
          <p:nvPr>
            <p:ph idx="4294967295"/>
          </p:nvPr>
        </p:nvPicPr>
        <p:blipFill>
          <a:blip r:embed="rId2" cstate="print"/>
          <a:srcRect/>
          <a:stretch>
            <a:fillRect/>
          </a:stretch>
        </p:blipFill>
        <p:spPr bwMode="auto">
          <a:xfrm>
            <a:off x="2590800" y="1371600"/>
            <a:ext cx="3960812" cy="405765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SKA Julia_Hansett.jpg"/>
          <p:cNvPicPr>
            <a:picLocks noChangeAspect="1"/>
          </p:cNvPicPr>
          <p:nvPr/>
        </p:nvPicPr>
        <p:blipFill>
          <a:blip r:embed="rId2" cstate="print"/>
          <a:stretch>
            <a:fillRect/>
          </a:stretch>
        </p:blipFill>
        <p:spPr>
          <a:xfrm>
            <a:off x="1981200" y="609600"/>
            <a:ext cx="4038600" cy="5600700"/>
          </a:xfrm>
          <a:prstGeom prst="rect">
            <a:avLst/>
          </a:prstGeom>
        </p:spPr>
      </p:pic>
    </p:spTree>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ary\AppData\Local\Microsoft\Windows\Temporary Internet Files\Low\Content.IE5\FE9P6V98\SANY4238[2].JPG"/>
          <p:cNvPicPr>
            <a:picLocks noChangeAspect="1" noChangeArrowheads="1"/>
          </p:cNvPicPr>
          <p:nvPr/>
        </p:nvPicPr>
        <p:blipFill>
          <a:blip r:embed="rId2" cstate="print"/>
          <a:srcRect/>
          <a:stretch>
            <a:fillRect/>
          </a:stretch>
        </p:blipFill>
        <p:spPr bwMode="auto">
          <a:xfrm>
            <a:off x="1447800" y="1066800"/>
            <a:ext cx="6299200" cy="4724400"/>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idx="4294967295"/>
          </p:nvPr>
        </p:nvPicPr>
        <p:blipFill>
          <a:blip r:embed="rId2" cstate="print"/>
          <a:srcRect/>
          <a:stretch>
            <a:fillRect/>
          </a:stretch>
        </p:blipFill>
        <p:spPr bwMode="auto">
          <a:xfrm>
            <a:off x="1828800" y="1371600"/>
            <a:ext cx="5588000" cy="419100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SKA_Cody_Smith_2.jpg"/>
          <p:cNvPicPr>
            <a:picLocks noChangeAspect="1"/>
          </p:cNvPicPr>
          <p:nvPr/>
        </p:nvPicPr>
        <p:blipFill>
          <a:blip r:embed="rId2" cstate="print"/>
          <a:srcRect b="12500"/>
          <a:stretch>
            <a:fillRect/>
          </a:stretch>
        </p:blipFill>
        <p:spPr>
          <a:xfrm>
            <a:off x="2895600" y="1600200"/>
            <a:ext cx="3200400" cy="3733800"/>
          </a:xfrm>
          <a:prstGeom prst="rect">
            <a:avLst/>
          </a:prstGeom>
          <a:noFill/>
          <a:ln>
            <a:noFill/>
          </a:ln>
        </p:spPr>
      </p:pic>
    </p:spTree>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SKA Holna Smith.jpg"/>
          <p:cNvPicPr>
            <a:picLocks noGrp="1" noChangeAspect="1"/>
          </p:cNvPicPr>
          <p:nvPr>
            <p:ph idx="4294967295"/>
          </p:nvPr>
        </p:nvPicPr>
        <p:blipFill>
          <a:blip r:embed="rId2" cstate="print"/>
          <a:stretch>
            <a:fillRect/>
          </a:stretch>
        </p:blipFill>
        <p:spPr>
          <a:xfrm>
            <a:off x="2819400" y="914400"/>
            <a:ext cx="3600450" cy="4800600"/>
          </a:xfrm>
        </p:spPr>
      </p:pic>
    </p:spTree>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0" y="1295400"/>
            <a:ext cx="6858000" cy="3785652"/>
          </a:xfrm>
          <a:prstGeom prst="rect">
            <a:avLst/>
          </a:prstGeom>
        </p:spPr>
        <p:txBody>
          <a:bodyPr wrap="square">
            <a:spAutoFit/>
          </a:bodyPr>
          <a:lstStyle/>
          <a:p>
            <a:r>
              <a:rPr lang="en-US" sz="2400" i="1" dirty="0" smtClean="0"/>
              <a:t>“Perhaps like many of you, I have lived my adult life backwards: without finishing high school I went to work…had children…got married.  There came a day when I realized that I could and would achieve my education goals … not just because I am a mom who wants to be a good role model, but because it was important to ME.  I made a commitment to myself to earn my High School Diploma.”</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267494"/>
            <a:ext cx="9144000" cy="1399032"/>
          </a:xfrm>
        </p:spPr>
        <p:txBody>
          <a:bodyPr>
            <a:normAutofit/>
          </a:bodyPr>
          <a:lstStyle/>
          <a:p>
            <a:r>
              <a:rPr lang="en-US" sz="3600" b="1" dirty="0" smtClean="0"/>
              <a:t>Basics</a:t>
            </a:r>
            <a:r>
              <a:rPr lang="en-US" sz="2800" b="1" dirty="0" smtClean="0"/>
              <a:t> that are simple, obvious, and effective.</a:t>
            </a:r>
            <a:endParaRPr lang="en-US" sz="2800" b="1" dirty="0"/>
          </a:p>
        </p:txBody>
      </p:sp>
      <p:sp>
        <p:nvSpPr>
          <p:cNvPr id="8" name="Content Placeholder 7"/>
          <p:cNvSpPr>
            <a:spLocks noGrp="1"/>
          </p:cNvSpPr>
          <p:nvPr>
            <p:ph idx="1"/>
          </p:nvPr>
        </p:nvSpPr>
        <p:spPr>
          <a:xfrm>
            <a:off x="0" y="1600200"/>
            <a:ext cx="8991600" cy="4854608"/>
          </a:xfrm>
        </p:spPr>
        <p:txBody>
          <a:bodyPr>
            <a:normAutofit/>
          </a:bodyPr>
          <a:lstStyle/>
          <a:p>
            <a:r>
              <a:rPr lang="en-US" sz="2800" dirty="0" smtClean="0"/>
              <a:t>Use the phone.</a:t>
            </a:r>
          </a:p>
          <a:p>
            <a:r>
              <a:rPr lang="en-US" sz="2800" dirty="0" smtClean="0"/>
              <a:t>Provide Individual Action Plans/Pace Charts.</a:t>
            </a:r>
          </a:p>
          <a:p>
            <a:r>
              <a:rPr lang="en-US" sz="2800" dirty="0" smtClean="0"/>
              <a:t>Find something wonderful in their work and tell them so… more than once.</a:t>
            </a:r>
          </a:p>
          <a:p>
            <a:r>
              <a:rPr lang="en-US" sz="2800" dirty="0" smtClean="0"/>
              <a:t>Invest in stamps or postcards; send a handwritten note to the home address.</a:t>
            </a:r>
          </a:p>
          <a:p>
            <a:r>
              <a:rPr lang="en-US" sz="2800" dirty="0" smtClean="0"/>
              <a:t>If their school system permits, encourage students to set up IM accounts.</a:t>
            </a:r>
          </a:p>
          <a:p>
            <a:r>
              <a:rPr lang="en-US" sz="2800" dirty="0" smtClean="0"/>
              <a:t>Create an </a:t>
            </a:r>
            <a:r>
              <a:rPr lang="en-US" sz="2800" b="1" dirty="0" smtClean="0"/>
              <a:t>affective</a:t>
            </a:r>
            <a:r>
              <a:rPr lang="en-US" sz="2800" dirty="0" smtClean="0"/>
              <a:t> domain.</a:t>
            </a:r>
            <a:endParaRPr lang="en-US" sz="2800" dirty="0"/>
          </a:p>
        </p:txBody>
      </p:sp>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4294967295"/>
          </p:nvPr>
        </p:nvPicPr>
        <p:blipFill>
          <a:blip r:embed="rId2" cstate="print"/>
          <a:srcRect/>
          <a:stretch>
            <a:fillRect/>
          </a:stretch>
        </p:blipFill>
        <p:spPr bwMode="auto">
          <a:xfrm>
            <a:off x="1447800" y="1066800"/>
            <a:ext cx="6781800" cy="452120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srcRect l="5608" b="9907"/>
          <a:stretch>
            <a:fillRect/>
          </a:stretch>
        </p:blipFill>
        <p:spPr bwMode="auto">
          <a:xfrm>
            <a:off x="1828800" y="838200"/>
            <a:ext cx="5943600" cy="5257800"/>
          </a:xfrm>
          <a:prstGeom prst="rect">
            <a:avLst/>
          </a:prstGeom>
          <a:noFill/>
          <a:ln w="9525">
            <a:noFill/>
            <a:miter lim="800000"/>
            <a:headEnd/>
            <a:tailEnd/>
          </a:ln>
          <a:effectLst>
            <a:softEdge rad="127000"/>
          </a:effectLst>
        </p:spPr>
      </p:pic>
    </p:spTree>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4294967295"/>
          </p:nvPr>
        </p:nvPicPr>
        <p:blipFill>
          <a:blip r:embed="rId2" cstate="print"/>
          <a:srcRect/>
          <a:stretch>
            <a:fillRect/>
          </a:stretch>
        </p:blipFill>
        <p:spPr bwMode="auto">
          <a:xfrm>
            <a:off x="1447800" y="1066800"/>
            <a:ext cx="6096000" cy="457200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cstate="print"/>
          <a:srcRect/>
          <a:stretch>
            <a:fillRect/>
          </a:stretch>
        </p:blipFill>
        <p:spPr bwMode="auto">
          <a:xfrm>
            <a:off x="990600" y="914400"/>
            <a:ext cx="6858000" cy="472440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4294967295"/>
          </p:nvPr>
        </p:nvPicPr>
        <p:blipFill>
          <a:blip r:embed="rId2" cstate="print"/>
          <a:srcRect/>
          <a:stretch>
            <a:fillRect/>
          </a:stretch>
        </p:blipFill>
        <p:spPr bwMode="auto">
          <a:xfrm>
            <a:off x="1524000" y="1143000"/>
            <a:ext cx="6096000" cy="457200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4294967295"/>
          </p:nvPr>
        </p:nvPicPr>
        <p:blipFill>
          <a:blip r:embed="rId2" cstate="print"/>
          <a:srcRect/>
          <a:stretch>
            <a:fillRect/>
          </a:stretch>
        </p:blipFill>
        <p:spPr bwMode="auto">
          <a:xfrm>
            <a:off x="1981200" y="762000"/>
            <a:ext cx="5257800" cy="5021263"/>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Grp="1" noChangeAspect="1" noChangeArrowheads="1"/>
          </p:cNvPicPr>
          <p:nvPr>
            <p:ph idx="4294967295"/>
          </p:nvPr>
        </p:nvPicPr>
        <p:blipFill>
          <a:blip r:embed="rId2" cstate="print"/>
          <a:srcRect/>
          <a:stretch>
            <a:fillRect/>
          </a:stretch>
        </p:blipFill>
        <p:spPr bwMode="auto">
          <a:xfrm>
            <a:off x="1600200" y="1219200"/>
            <a:ext cx="5689600" cy="426720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Grp="1" noChangeAspect="1" noChangeArrowheads="1"/>
          </p:cNvPicPr>
          <p:nvPr>
            <p:ph idx="4294967295"/>
          </p:nvPr>
        </p:nvPicPr>
        <p:blipFill>
          <a:blip r:embed="rId2" cstate="print"/>
          <a:srcRect/>
          <a:stretch>
            <a:fillRect/>
          </a:stretch>
        </p:blipFill>
        <p:spPr bwMode="auto">
          <a:xfrm>
            <a:off x="1600200" y="1219200"/>
            <a:ext cx="5867400" cy="440055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57200" y="1371600"/>
            <a:ext cx="8229600" cy="5083175"/>
          </a:xfrm>
        </p:spPr>
        <p:txBody>
          <a:bodyPr>
            <a:normAutofit/>
          </a:bodyPr>
          <a:lstStyle/>
          <a:p>
            <a:pPr>
              <a:buNone/>
            </a:pPr>
            <a:r>
              <a:rPr lang="en-US" sz="2400" i="1" dirty="0" smtClean="0"/>
              <a:t>“Each of us has a different story, and each of us has had to overcome our personal obstacles.  For those of you with small children, you </a:t>
            </a:r>
            <a:r>
              <a:rPr lang="en-US" sz="2400" b="1" i="1" dirty="0" smtClean="0"/>
              <a:t>know</a:t>
            </a:r>
            <a:r>
              <a:rPr lang="en-US" sz="2400" i="1" dirty="0" smtClean="0"/>
              <a:t> the challenges of trying to work on class assignments while fixing dinner, changing diapers, or conquering bedtime issues.  For some of us, many years went by between the last time we were in a brick school building and our first online class.  No matter how different our personal histories may be, today we have reached the same goal together.”</a:t>
            </a:r>
          </a:p>
        </p:txBody>
      </p:sp>
    </p:spTree>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4294967295"/>
          </p:nvPr>
        </p:nvPicPr>
        <p:blipFill>
          <a:blip r:embed="rId2" cstate="print"/>
          <a:srcRect/>
          <a:stretch>
            <a:fillRect/>
          </a:stretch>
        </p:blipFill>
        <p:spPr bwMode="auto">
          <a:xfrm>
            <a:off x="1447800" y="1143000"/>
            <a:ext cx="6096000" cy="457200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Pick up the phone and call.</a:t>
            </a:r>
            <a:endParaRPr lang="en-US" sz="4000" b="1" dirty="0"/>
          </a:p>
        </p:txBody>
      </p:sp>
      <p:pic>
        <p:nvPicPr>
          <p:cNvPr id="5122" name="Picture 2" descr="C:\Users\Mary\AppData\Local\Microsoft\Windows\Temporary Internet Files\Content.IE5\M2LXAT94\MP900178872[1].jpg"/>
          <p:cNvPicPr>
            <a:picLocks noChangeAspect="1" noChangeArrowheads="1"/>
          </p:cNvPicPr>
          <p:nvPr/>
        </p:nvPicPr>
        <p:blipFill>
          <a:blip r:embed="rId2" cstate="print"/>
          <a:srcRect/>
          <a:stretch>
            <a:fillRect/>
          </a:stretch>
        </p:blipFill>
        <p:spPr bwMode="auto">
          <a:xfrm>
            <a:off x="2743200" y="3657600"/>
            <a:ext cx="4191000" cy="2895600"/>
          </a:xfrm>
          <a:prstGeom prst="rect">
            <a:avLst/>
          </a:prstGeom>
          <a:noFill/>
        </p:spPr>
      </p:pic>
      <p:sp>
        <p:nvSpPr>
          <p:cNvPr id="5" name="Rounded Rectangular Callout 4"/>
          <p:cNvSpPr/>
          <p:nvPr/>
        </p:nvSpPr>
        <p:spPr>
          <a:xfrm>
            <a:off x="4419600" y="1600200"/>
            <a:ext cx="3581400" cy="1752600"/>
          </a:xfrm>
          <a:prstGeom prst="wedgeRoundRectCallou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Hi,</a:t>
            </a:r>
            <a:r>
              <a:rPr lang="en-US" dirty="0" smtClean="0"/>
              <a:t> </a:t>
            </a:r>
            <a:r>
              <a:rPr lang="en-US" dirty="0" smtClean="0">
                <a:solidFill>
                  <a:schemeClr val="bg1"/>
                </a:solidFill>
              </a:rPr>
              <a:t>Tamra, it’s Mrs. Noll.  Your PowerPoint presentation for the Unit 6 assignment was awesome!  </a:t>
            </a:r>
            <a:endParaRPr lang="en-US" dirty="0">
              <a:solidFill>
                <a:schemeClr val="bg1"/>
              </a:solidFill>
            </a:endParaRPr>
          </a:p>
        </p:txBody>
      </p:sp>
    </p:spTree>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idx="4294967295"/>
          </p:nvPr>
        </p:nvPicPr>
        <p:blipFill>
          <a:blip r:embed="rId2" cstate="print"/>
          <a:srcRect/>
          <a:stretch>
            <a:fillRect/>
          </a:stretch>
        </p:blipFill>
        <p:spPr bwMode="auto">
          <a:xfrm>
            <a:off x="2819400" y="381000"/>
            <a:ext cx="4432300" cy="589280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Grp="1" noChangeAspect="1" noChangeArrowheads="1"/>
          </p:cNvPicPr>
          <p:nvPr>
            <p:ph idx="4294967295"/>
          </p:nvPr>
        </p:nvPicPr>
        <p:blipFill>
          <a:blip r:embed="rId2" cstate="print"/>
          <a:srcRect/>
          <a:stretch>
            <a:fillRect/>
          </a:stretch>
        </p:blipFill>
        <p:spPr bwMode="auto">
          <a:xfrm>
            <a:off x="1219200" y="914400"/>
            <a:ext cx="6375400" cy="478155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4294967295"/>
          </p:nvPr>
        </p:nvPicPr>
        <p:blipFill>
          <a:blip r:embed="rId2" cstate="print"/>
          <a:srcRect/>
          <a:stretch>
            <a:fillRect/>
          </a:stretch>
        </p:blipFill>
        <p:spPr bwMode="auto">
          <a:xfrm>
            <a:off x="1524000" y="1143000"/>
            <a:ext cx="6197600" cy="464820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4" descr="ISKA_Judy_Shay.jpg"/>
          <p:cNvPicPr>
            <a:picLocks noChangeAspect="1"/>
          </p:cNvPicPr>
          <p:nvPr/>
        </p:nvPicPr>
        <p:blipFill>
          <a:blip r:embed="rId2" cstate="print"/>
          <a:stretch>
            <a:fillRect/>
          </a:stretch>
        </p:blipFill>
        <p:spPr>
          <a:xfrm>
            <a:off x="2895600" y="1828800"/>
            <a:ext cx="3505200" cy="3505200"/>
          </a:xfrm>
          <a:prstGeom prst="rect">
            <a:avLst/>
          </a:prstGeom>
        </p:spPr>
      </p:pic>
    </p:spTree>
  </p:cSld>
  <p:clrMapOvr>
    <a:masterClrMapping/>
  </p:clrMapOvr>
  <p:transition spd="med">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4294967295"/>
          </p:nvPr>
        </p:nvPicPr>
        <p:blipFill>
          <a:blip r:embed="rId2" cstate="print"/>
          <a:srcRect/>
          <a:stretch>
            <a:fillRect/>
          </a:stretch>
        </p:blipFill>
        <p:spPr bwMode="auto">
          <a:xfrm>
            <a:off x="1447800" y="1066800"/>
            <a:ext cx="5994400" cy="449580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4294967295"/>
          </p:nvPr>
        </p:nvPicPr>
        <p:blipFill>
          <a:blip r:embed="rId2" cstate="print"/>
          <a:srcRect/>
          <a:stretch>
            <a:fillRect/>
          </a:stretch>
        </p:blipFill>
        <p:spPr bwMode="auto">
          <a:xfrm>
            <a:off x="2514600" y="914400"/>
            <a:ext cx="3836988" cy="4373563"/>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19200" y="1143000"/>
            <a:ext cx="6858000" cy="4524315"/>
          </a:xfrm>
          <a:prstGeom prst="rect">
            <a:avLst/>
          </a:prstGeom>
        </p:spPr>
        <p:txBody>
          <a:bodyPr wrap="square">
            <a:spAutoFit/>
          </a:bodyPr>
          <a:lstStyle/>
          <a:p>
            <a:r>
              <a:rPr lang="en-US" sz="2400" i="1" dirty="0" smtClean="0"/>
              <a:t>“I have a new goal.  I am going to pursue a career in Early Childhood Education.  Yes, there will be new challenges, but I know I can do it.  I want everyone here to take this thought and go with it: you can achieve your dream, whether it is continuing your education, getting a great job, or starting a family.  Don’t let anything stop you from chasing your dream.”</a:t>
            </a:r>
          </a:p>
          <a:p>
            <a:endParaRPr lang="en-US" sz="2400" i="1" dirty="0" smtClean="0"/>
          </a:p>
          <a:p>
            <a:endParaRPr lang="en-US" sz="2400" i="1" dirty="0" smtClean="0"/>
          </a:p>
          <a:p>
            <a:endParaRPr lang="en-US" sz="2400" dirty="0"/>
          </a:p>
        </p:txBody>
      </p:sp>
      <p:sp>
        <p:nvSpPr>
          <p:cNvPr id="5" name="Rectangle 4"/>
          <p:cNvSpPr/>
          <p:nvPr/>
        </p:nvSpPr>
        <p:spPr>
          <a:xfrm>
            <a:off x="762000" y="4952494"/>
            <a:ext cx="6096000" cy="646331"/>
          </a:xfrm>
          <a:prstGeom prst="rect">
            <a:avLst/>
          </a:prstGeom>
        </p:spPr>
        <p:txBody>
          <a:bodyPr wrap="square">
            <a:spAutoFit/>
          </a:bodyPr>
          <a:lstStyle/>
          <a:p>
            <a:r>
              <a:rPr lang="en-US" b="1" dirty="0" smtClean="0">
                <a:solidFill>
                  <a:schemeClr val="accent1">
                    <a:lumMod val="40000"/>
                    <a:lumOff val="60000"/>
                  </a:schemeClr>
                </a:solidFill>
              </a:rPr>
              <a:t>From Commencement Speech, June 2010</a:t>
            </a:r>
          </a:p>
          <a:p>
            <a:r>
              <a:rPr lang="en-US" b="1" dirty="0" smtClean="0">
                <a:solidFill>
                  <a:schemeClr val="accent1">
                    <a:lumMod val="40000"/>
                    <a:lumOff val="60000"/>
                  </a:schemeClr>
                </a:solidFill>
              </a:rPr>
              <a:t>    [used with permission from the author]</a:t>
            </a:r>
            <a:endParaRPr lang="en-US"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ary\AppData\Local\Microsoft\Windows\Temporary Internet Files\Low\Content.IE5\ZIY8NJC3\Barbie[1].jpg"/>
          <p:cNvPicPr>
            <a:picLocks noGrp="1" noChangeAspect="1" noChangeArrowheads="1"/>
          </p:cNvPicPr>
          <p:nvPr>
            <p:ph idx="4294967295"/>
          </p:nvPr>
        </p:nvPicPr>
        <p:blipFill>
          <a:blip r:embed="rId2" cstate="print"/>
          <a:srcRect/>
          <a:stretch>
            <a:fillRect/>
          </a:stretch>
        </p:blipFill>
        <p:spPr bwMode="auto">
          <a:xfrm>
            <a:off x="1295400" y="1143000"/>
            <a:ext cx="6503075" cy="4541764"/>
          </a:xfrm>
          <a:prstGeom prst="rect">
            <a:avLst/>
          </a:prstGeom>
          <a:noFill/>
        </p:spPr>
      </p:pic>
      <p:sp>
        <p:nvSpPr>
          <p:cNvPr id="5" name="TextBox 4"/>
          <p:cNvSpPr txBox="1"/>
          <p:nvPr/>
        </p:nvSpPr>
        <p:spPr>
          <a:xfrm>
            <a:off x="1905000" y="1676400"/>
            <a:ext cx="5181601" cy="400110"/>
          </a:xfrm>
          <a:prstGeom prst="rect">
            <a:avLst/>
          </a:prstGeom>
          <a:noFill/>
        </p:spPr>
        <p:txBody>
          <a:bodyPr wrap="square" rtlCol="0">
            <a:spAutoFit/>
          </a:bodyPr>
          <a:lstStyle/>
          <a:p>
            <a:r>
              <a:rPr lang="en-US" sz="2000" b="1" dirty="0" smtClean="0">
                <a:solidFill>
                  <a:schemeClr val="bg1"/>
                </a:solidFill>
              </a:rPr>
              <a:t>Mrs. Barbara Tuckelwolford, Graduate</a:t>
            </a:r>
          </a:p>
        </p:txBody>
      </p:sp>
      <p:sp>
        <p:nvSpPr>
          <p:cNvPr id="6" name="TextBox 5"/>
          <p:cNvSpPr txBox="1"/>
          <p:nvPr/>
        </p:nvSpPr>
        <p:spPr>
          <a:xfrm>
            <a:off x="4267200" y="2667000"/>
            <a:ext cx="2829621" cy="369332"/>
          </a:xfrm>
          <a:prstGeom prst="rect">
            <a:avLst/>
          </a:prstGeom>
          <a:noFill/>
        </p:spPr>
        <p:txBody>
          <a:bodyPr wrap="none" rtlCol="0">
            <a:spAutoFit/>
          </a:bodyPr>
          <a:lstStyle/>
          <a:p>
            <a:r>
              <a:rPr lang="en-US" b="1" dirty="0" smtClean="0">
                <a:solidFill>
                  <a:schemeClr val="bg1"/>
                </a:solidFill>
              </a:rPr>
              <a:t>Insight School of Kansas</a:t>
            </a:r>
            <a:endParaRPr lang="en-US" b="1" dirty="0">
              <a:solidFill>
                <a:schemeClr val="bg1"/>
              </a:solidFill>
            </a:endParaRPr>
          </a:p>
        </p:txBody>
      </p:sp>
      <p:sp>
        <p:nvSpPr>
          <p:cNvPr id="7" name="TextBox 6"/>
          <p:cNvSpPr txBox="1"/>
          <p:nvPr/>
        </p:nvSpPr>
        <p:spPr>
          <a:xfrm>
            <a:off x="4724400" y="3200400"/>
            <a:ext cx="1990965" cy="369332"/>
          </a:xfrm>
          <a:prstGeom prst="rect">
            <a:avLst/>
          </a:prstGeom>
          <a:noFill/>
        </p:spPr>
        <p:txBody>
          <a:bodyPr wrap="square" rtlCol="0">
            <a:spAutoFit/>
          </a:bodyPr>
          <a:lstStyle/>
          <a:p>
            <a:r>
              <a:rPr lang="en-US" b="1" dirty="0" smtClean="0">
                <a:solidFill>
                  <a:schemeClr val="bg1"/>
                </a:solidFill>
              </a:rPr>
              <a:t>   June 2010</a:t>
            </a:r>
            <a:endParaRPr lang="en-US" b="1" dirty="0">
              <a:solidFill>
                <a:schemeClr val="bg1"/>
              </a:solidFill>
            </a:endParaRPr>
          </a:p>
        </p:txBody>
      </p:sp>
      <p:sp>
        <p:nvSpPr>
          <p:cNvPr id="8" name="5-Point Star 7"/>
          <p:cNvSpPr/>
          <p:nvPr/>
        </p:nvSpPr>
        <p:spPr>
          <a:xfrm>
            <a:off x="5257800" y="4419600"/>
            <a:ext cx="762000" cy="762000"/>
          </a:xfrm>
          <a:prstGeom prst="star5">
            <a:avLst>
              <a:gd name="adj" fmla="val 22680"/>
              <a:gd name="hf" fmla="val 105146"/>
              <a:gd name="vf" fmla="val 110557"/>
            </a:avLst>
          </a:prstGeom>
          <a:solidFill>
            <a:schemeClr val="tx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spd="slow">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4609306"/>
          </a:xfrm>
        </p:spPr>
        <p:txBody>
          <a:bodyPr>
            <a:normAutofit/>
          </a:bodyPr>
          <a:lstStyle/>
          <a:p>
            <a:pPr algn="ctr"/>
            <a:r>
              <a:rPr lang="en-US" b="1" dirty="0" smtClean="0"/>
              <a:t>The faces you’ve just seen are the faces of adult online education.</a:t>
            </a:r>
            <a:endParaRPr lang="en-US" b="1"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Top 3 Reasons KS Adults Enroll in Online High School</a:t>
            </a:r>
            <a:endParaRPr lang="en-US" dirty="0"/>
          </a:p>
        </p:txBody>
      </p:sp>
      <p:sp>
        <p:nvSpPr>
          <p:cNvPr id="5" name="Text Placeholder 4"/>
          <p:cNvSpPr>
            <a:spLocks noGrp="1"/>
          </p:cNvSpPr>
          <p:nvPr>
            <p:ph type="body" idx="1"/>
          </p:nvPr>
        </p:nvSpPr>
        <p:spPr/>
        <p:txBody>
          <a:bodyPr/>
          <a:lstStyle/>
          <a:p>
            <a:r>
              <a:rPr lang="en-US" dirty="0" smtClean="0"/>
              <a:t>Female Students</a:t>
            </a:r>
            <a:endParaRPr lang="en-US" dirty="0"/>
          </a:p>
        </p:txBody>
      </p:sp>
      <p:sp>
        <p:nvSpPr>
          <p:cNvPr id="7" name="Text Placeholder 6"/>
          <p:cNvSpPr>
            <a:spLocks noGrp="1"/>
          </p:cNvSpPr>
          <p:nvPr>
            <p:ph type="body" sz="half" idx="3"/>
          </p:nvPr>
        </p:nvSpPr>
        <p:spPr/>
        <p:txBody>
          <a:bodyPr/>
          <a:lstStyle/>
          <a:p>
            <a:r>
              <a:rPr lang="en-US" dirty="0" smtClean="0"/>
              <a:t>Male Students</a:t>
            </a:r>
            <a:endParaRPr lang="en-US" dirty="0"/>
          </a:p>
        </p:txBody>
      </p:sp>
      <p:sp>
        <p:nvSpPr>
          <p:cNvPr id="6" name="Content Placeholder 5"/>
          <p:cNvSpPr>
            <a:spLocks noGrp="1"/>
          </p:cNvSpPr>
          <p:nvPr>
            <p:ph sz="quarter" idx="2"/>
          </p:nvPr>
        </p:nvSpPr>
        <p:spPr>
          <a:xfrm>
            <a:off x="2022230" y="290732"/>
            <a:ext cx="6858000" cy="3366868"/>
          </a:xfrm>
        </p:spPr>
        <p:txBody>
          <a:bodyPr>
            <a:normAutofit fontScale="92500" lnSpcReduction="20000"/>
          </a:bodyPr>
          <a:lstStyle/>
          <a:p>
            <a:pPr marL="521208" indent="-457200">
              <a:buFont typeface="+mj-lt"/>
              <a:buAutoNum type="arabicPeriod"/>
            </a:pPr>
            <a:r>
              <a:rPr lang="en-US" dirty="0" smtClean="0"/>
              <a:t>Earning a high school diploma is a personal goal</a:t>
            </a:r>
          </a:p>
          <a:p>
            <a:pPr marL="521208" indent="-457200">
              <a:buFont typeface="+mj-lt"/>
              <a:buAutoNum type="arabicPeriod"/>
            </a:pPr>
            <a:endParaRPr lang="en-US" dirty="0" smtClean="0"/>
          </a:p>
          <a:p>
            <a:pPr marL="521208" indent="-457200">
              <a:buFont typeface="+mj-lt"/>
              <a:buAutoNum type="arabicPeriod"/>
            </a:pPr>
            <a:r>
              <a:rPr lang="en-US" dirty="0" smtClean="0"/>
              <a:t>Completing high school is necessary to compete in the job market</a:t>
            </a:r>
          </a:p>
          <a:p>
            <a:pPr marL="521208" indent="-457200">
              <a:buFont typeface="+mj-lt"/>
              <a:buAutoNum type="arabicPeriod"/>
            </a:pPr>
            <a:endParaRPr lang="en-US" dirty="0" smtClean="0"/>
          </a:p>
          <a:p>
            <a:pPr marL="521208" indent="-457200">
              <a:buFont typeface="+mj-lt"/>
              <a:buAutoNum type="arabicPeriod"/>
            </a:pPr>
            <a:r>
              <a:rPr lang="en-US" dirty="0" smtClean="0"/>
              <a:t>Models for their children the importance of education</a:t>
            </a:r>
          </a:p>
          <a:p>
            <a:pPr>
              <a:buNone/>
            </a:pPr>
            <a:endParaRPr lang="en-US" dirty="0" smtClean="0"/>
          </a:p>
          <a:p>
            <a:pPr>
              <a:buNone/>
            </a:pPr>
            <a:r>
              <a:rPr lang="en-US" dirty="0" smtClean="0"/>
              <a:t>____________________________________________</a:t>
            </a:r>
          </a:p>
          <a:p>
            <a:endParaRPr lang="en-US" dirty="0" smtClean="0"/>
          </a:p>
          <a:p>
            <a:endParaRPr lang="en-US" dirty="0" smtClean="0"/>
          </a:p>
          <a:p>
            <a:endParaRPr lang="en-US" dirty="0" smtClean="0"/>
          </a:p>
          <a:p>
            <a:endParaRPr lang="en-US" dirty="0"/>
          </a:p>
        </p:txBody>
      </p:sp>
      <p:sp>
        <p:nvSpPr>
          <p:cNvPr id="8" name="Content Placeholder 7"/>
          <p:cNvSpPr>
            <a:spLocks noGrp="1"/>
          </p:cNvSpPr>
          <p:nvPr>
            <p:ph sz="quarter" idx="4"/>
          </p:nvPr>
        </p:nvSpPr>
        <p:spPr/>
        <p:txBody>
          <a:bodyPr>
            <a:normAutofit lnSpcReduction="10000"/>
          </a:bodyPr>
          <a:lstStyle/>
          <a:p>
            <a:pPr marL="521208" indent="-457200">
              <a:buFont typeface="+mj-lt"/>
              <a:buAutoNum type="arabicPeriod"/>
            </a:pPr>
            <a:r>
              <a:rPr lang="en-US" dirty="0" smtClean="0"/>
              <a:t>New employment opportunities or advancement in current job</a:t>
            </a:r>
          </a:p>
          <a:p>
            <a:pPr marL="521208" indent="-457200">
              <a:buFont typeface="+mj-lt"/>
              <a:buAutoNum type="arabicPeriod"/>
            </a:pPr>
            <a:endParaRPr lang="en-US" dirty="0" smtClean="0"/>
          </a:p>
          <a:p>
            <a:pPr marL="521208" indent="-457200">
              <a:buFont typeface="+mj-lt"/>
              <a:buAutoNum type="arabicPeriod"/>
            </a:pPr>
            <a:r>
              <a:rPr lang="en-US" dirty="0" smtClean="0"/>
              <a:t>Completing high school is necessary for college enrollment or specialized training</a:t>
            </a:r>
          </a:p>
          <a:p>
            <a:pPr marL="521208" indent="-457200">
              <a:buFont typeface="+mj-lt"/>
              <a:buAutoNum type="arabicPeriod"/>
            </a:pPr>
            <a:endParaRPr lang="en-US" dirty="0" smtClean="0"/>
          </a:p>
          <a:p>
            <a:pPr marL="521208" indent="-457200">
              <a:buFont typeface="+mj-lt"/>
              <a:buAutoNum type="arabicPeriod"/>
            </a:pPr>
            <a:r>
              <a:rPr lang="en-US" dirty="0" smtClean="0"/>
              <a:t>Want to improve technology skills to improve marketability</a:t>
            </a:r>
          </a:p>
          <a:p>
            <a:endParaRPr lang="en-US" dirty="0" smtClean="0"/>
          </a:p>
          <a:p>
            <a:endParaRPr lang="en-US" dirty="0" smtClean="0"/>
          </a:p>
          <a:p>
            <a:endParaRPr lang="en-US" dirty="0"/>
          </a:p>
        </p:txBody>
      </p:sp>
    </p:spTree>
  </p:cSld>
  <p:clrMapOvr>
    <a:masterClrMapping/>
  </p:clrMapOvr>
  <p:transition spd="med">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Provide Individual Action Plans</a:t>
            </a:r>
            <a:r>
              <a:rPr lang="en-US" dirty="0" smtClean="0"/>
              <a:t/>
            </a:r>
            <a:br>
              <a:rPr lang="en-US" dirty="0" smtClean="0"/>
            </a:br>
            <a:endParaRPr lang="en-US" dirty="0"/>
          </a:p>
        </p:txBody>
      </p:sp>
      <p:sp>
        <p:nvSpPr>
          <p:cNvPr id="3" name="Content Placeholder 2"/>
          <p:cNvSpPr>
            <a:spLocks noGrp="1"/>
          </p:cNvSpPr>
          <p:nvPr>
            <p:ph idx="1"/>
          </p:nvPr>
        </p:nvSpPr>
        <p:spPr>
          <a:xfrm>
            <a:off x="457200" y="1676400"/>
            <a:ext cx="8229600" cy="4778408"/>
          </a:xfrm>
        </p:spPr>
        <p:txBody>
          <a:bodyPr/>
          <a:lstStyle/>
          <a:p>
            <a:pPr lvl="1">
              <a:buFont typeface="Wingdings" pitchFamily="2" charset="2"/>
              <a:buChar char="v"/>
            </a:pPr>
            <a:r>
              <a:rPr lang="en-US" dirty="0" smtClean="0"/>
              <a:t>If your LMS includes a pace chart (</a:t>
            </a:r>
            <a:r>
              <a:rPr lang="en-US" i="1" dirty="0" smtClean="0"/>
              <a:t>Angel</a:t>
            </a:r>
            <a:r>
              <a:rPr lang="en-US" dirty="0" smtClean="0"/>
              <a:t>) or a dynamic schedule (</a:t>
            </a:r>
            <a:r>
              <a:rPr lang="en-US" i="1" dirty="0" smtClean="0"/>
              <a:t>Blackboard</a:t>
            </a:r>
            <a:r>
              <a:rPr lang="en-US" dirty="0" smtClean="0"/>
              <a:t>), customize and send one to each student even if the student can access it online.</a:t>
            </a:r>
          </a:p>
          <a:p>
            <a:pPr lvl="1">
              <a:buFont typeface="Wingdings" pitchFamily="2" charset="2"/>
              <a:buChar char="v"/>
            </a:pPr>
            <a:endParaRPr lang="en-US" dirty="0" smtClean="0"/>
          </a:p>
          <a:p>
            <a:pPr lvl="1">
              <a:buFont typeface="Wingdings" pitchFamily="2" charset="2"/>
              <a:buChar char="v"/>
            </a:pPr>
            <a:r>
              <a:rPr lang="en-US" dirty="0" smtClean="0"/>
              <a:t>Create a course completion schedule using either a calendar template or a spreadsheet; personalize it, and send one to each student.</a:t>
            </a:r>
          </a:p>
          <a:p>
            <a:pPr lvl="1">
              <a:buFont typeface="Wingdings" pitchFamily="2" charset="2"/>
              <a:buChar char="v"/>
            </a:pPr>
            <a:endParaRPr lang="en-US" dirty="0" smtClean="0"/>
          </a:p>
          <a:p>
            <a:pPr>
              <a:buFont typeface="Wingdings" pitchFamily="2" charset="2"/>
              <a:buChar char="v"/>
            </a:pPr>
            <a:endParaRPr lang="en-US" dirty="0"/>
          </a:p>
        </p:txBody>
      </p:sp>
    </p:spTree>
  </p:cSld>
  <p:clrMapOvr>
    <a:masterClrMapping/>
  </p:clrMapOvr>
  <p:transition spd="med">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Here’s what’s missing…</a:t>
            </a:r>
            <a:endParaRPr lang="en-US" b="1" dirty="0"/>
          </a:p>
        </p:txBody>
      </p:sp>
      <p:sp>
        <p:nvSpPr>
          <p:cNvPr id="3" name="Content Placeholder 2"/>
          <p:cNvSpPr>
            <a:spLocks noGrp="1"/>
          </p:cNvSpPr>
          <p:nvPr>
            <p:ph idx="1"/>
          </p:nvPr>
        </p:nvSpPr>
        <p:spPr/>
        <p:txBody>
          <a:bodyPr/>
          <a:lstStyle/>
          <a:p>
            <a:pPr>
              <a:buNone/>
            </a:pPr>
            <a:r>
              <a:rPr lang="en-US" sz="3200" dirty="0" smtClean="0"/>
              <a:t>Only two states offer funding for adult online high school completion:</a:t>
            </a:r>
          </a:p>
          <a:p>
            <a:pPr lvl="1"/>
            <a:endParaRPr lang="en-US" sz="3200" dirty="0" smtClean="0"/>
          </a:p>
          <a:p>
            <a:pPr lvl="1"/>
            <a:r>
              <a:rPr lang="en-US" sz="3600" b="1" dirty="0" smtClean="0"/>
              <a:t>Kansas</a:t>
            </a:r>
          </a:p>
          <a:p>
            <a:pPr lvl="1">
              <a:buNone/>
            </a:pPr>
            <a:endParaRPr lang="en-US" sz="3200" dirty="0" smtClean="0"/>
          </a:p>
          <a:p>
            <a:pPr lvl="1"/>
            <a:r>
              <a:rPr lang="en-US" sz="3200" b="1" dirty="0" smtClean="0"/>
              <a:t>New Mexico</a:t>
            </a:r>
          </a:p>
          <a:p>
            <a:endParaRPr lang="en-US" dirty="0"/>
          </a:p>
        </p:txBody>
      </p:sp>
    </p:spTree>
  </p:cSld>
  <p:clrMapOvr>
    <a:masterClrMapping/>
  </p:clrMapOvr>
  <p:transition spd="slow">
    <p:wipe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001000" cy="5752306"/>
          </a:xfrm>
        </p:spPr>
        <p:txBody>
          <a:bodyPr>
            <a:normAutofit/>
          </a:bodyPr>
          <a:lstStyle/>
          <a:p>
            <a:pPr algn="ctr"/>
            <a:r>
              <a:rPr lang="en-US" b="1" dirty="0" smtClean="0"/>
              <a:t/>
            </a:r>
            <a:br>
              <a:rPr lang="en-US" b="1" dirty="0" smtClean="0"/>
            </a:br>
            <a:r>
              <a:rPr lang="en-US" b="1" dirty="0" smtClean="0"/>
              <a:t/>
            </a:r>
            <a:br>
              <a:rPr lang="en-US" b="1" dirty="0" smtClean="0"/>
            </a:br>
            <a:r>
              <a:rPr lang="en-US" b="1" dirty="0" smtClean="0">
                <a:solidFill>
                  <a:schemeClr val="accent1">
                    <a:lumMod val="20000"/>
                    <a:lumOff val="80000"/>
                  </a:schemeClr>
                </a:solidFill>
                <a:latin typeface="Batang" pitchFamily="18" charset="-127"/>
                <a:ea typeface="Batang" pitchFamily="18" charset="-127"/>
              </a:rPr>
              <a:t>Thank you so much for being here with us today.</a:t>
            </a:r>
            <a:r>
              <a:rPr lang="en-US" dirty="0" smtClean="0">
                <a:solidFill>
                  <a:schemeClr val="accent1">
                    <a:lumMod val="20000"/>
                    <a:lumOff val="80000"/>
                  </a:schemeClr>
                </a:solidFill>
              </a:rPr>
              <a:t/>
            </a:r>
            <a:br>
              <a:rPr lang="en-US" dirty="0" smtClean="0">
                <a:solidFill>
                  <a:schemeClr val="accent1">
                    <a:lumMod val="20000"/>
                    <a:lumOff val="80000"/>
                  </a:schemeClr>
                </a:solidFill>
              </a:rPr>
            </a:br>
            <a:endParaRPr lang="en-US" dirty="0">
              <a:solidFill>
                <a:schemeClr val="accent1">
                  <a:lumMod val="20000"/>
                  <a:lumOff val="80000"/>
                </a:schemeClr>
              </a:solidFill>
            </a:endParaRPr>
          </a:p>
        </p:txBody>
      </p:sp>
      <p:sp>
        <p:nvSpPr>
          <p:cNvPr id="3" name="TextBox 2"/>
          <p:cNvSpPr txBox="1"/>
          <p:nvPr/>
        </p:nvSpPr>
        <p:spPr>
          <a:xfrm>
            <a:off x="1981200" y="1600200"/>
            <a:ext cx="5046574" cy="830997"/>
          </a:xfrm>
          <a:prstGeom prst="rect">
            <a:avLst/>
          </a:prstGeom>
          <a:noFill/>
        </p:spPr>
        <p:txBody>
          <a:bodyPr wrap="none" rtlCol="0">
            <a:spAutoFit/>
          </a:bodyPr>
          <a:lstStyle/>
          <a:p>
            <a:r>
              <a:rPr lang="en-US" sz="2400" dirty="0" smtClean="0">
                <a:solidFill>
                  <a:schemeClr val="accent1">
                    <a:lumMod val="40000"/>
                    <a:lumOff val="60000"/>
                  </a:schemeClr>
                </a:solidFill>
              </a:rPr>
              <a:t>Thank you for thinking about this,</a:t>
            </a:r>
          </a:p>
          <a:p>
            <a:pPr algn="ctr"/>
            <a:r>
              <a:rPr lang="en-US" sz="2400" dirty="0" smtClean="0">
                <a:solidFill>
                  <a:schemeClr val="accent1">
                    <a:lumMod val="40000"/>
                    <a:lumOff val="60000"/>
                  </a:schemeClr>
                </a:solidFill>
              </a:rPr>
              <a:t>and</a:t>
            </a:r>
            <a:endParaRPr lang="en-US" sz="2400" dirty="0">
              <a:solidFill>
                <a:schemeClr val="accent1">
                  <a:lumMod val="40000"/>
                  <a:lumOff val="60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914401" y="1066800"/>
          <a:ext cx="7238997" cy="5349633"/>
        </p:xfrm>
        <a:graphic>
          <a:graphicData uri="http://schemas.openxmlformats.org/drawingml/2006/table">
            <a:tbl>
              <a:tblPr/>
              <a:tblGrid>
                <a:gridCol w="990599"/>
                <a:gridCol w="1133138"/>
                <a:gridCol w="1023052"/>
                <a:gridCol w="1023052"/>
                <a:gridCol w="1023052"/>
                <a:gridCol w="1023052"/>
                <a:gridCol w="1023052"/>
              </a:tblGrid>
              <a:tr h="205829">
                <a:tc>
                  <a:txBody>
                    <a:bodyPr/>
                    <a:lstStyle/>
                    <a:p>
                      <a:pPr marL="0" marR="0" algn="ctr">
                        <a:lnSpc>
                          <a:spcPct val="115000"/>
                        </a:lnSpc>
                        <a:spcBef>
                          <a:spcPts val="0"/>
                        </a:spcBef>
                        <a:spcAft>
                          <a:spcPts val="0"/>
                        </a:spcAft>
                      </a:pPr>
                      <a:r>
                        <a:rPr lang="en-US" sz="900" b="1" dirty="0">
                          <a:solidFill>
                            <a:srgbClr val="333333"/>
                          </a:solidFill>
                          <a:latin typeface="Tahoma"/>
                          <a:ea typeface="Times New Roman"/>
                          <a:cs typeface="Times New Roman"/>
                        </a:rPr>
                        <a:t>Sunday</a:t>
                      </a:r>
                      <a:endParaRPr lang="en-US" sz="1000" dirty="0">
                        <a:latin typeface="Calibri"/>
                        <a:ea typeface="Calibri"/>
                        <a:cs typeface="Times New Roman"/>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chemeClr val="tx1"/>
                    </a:solidFill>
                  </a:tcPr>
                </a:tc>
                <a:tc>
                  <a:txBody>
                    <a:bodyPr/>
                    <a:lstStyle/>
                    <a:p>
                      <a:pPr marL="0" marR="0" algn="ctr">
                        <a:lnSpc>
                          <a:spcPct val="115000"/>
                        </a:lnSpc>
                        <a:spcBef>
                          <a:spcPts val="0"/>
                        </a:spcBef>
                        <a:spcAft>
                          <a:spcPts val="0"/>
                        </a:spcAft>
                      </a:pPr>
                      <a:r>
                        <a:rPr lang="en-US" sz="900" b="1" dirty="0">
                          <a:solidFill>
                            <a:srgbClr val="333333"/>
                          </a:solidFill>
                          <a:latin typeface="Tahoma"/>
                          <a:ea typeface="Times New Roman"/>
                          <a:cs typeface="Times New Roman"/>
                        </a:rPr>
                        <a:t>Monday</a:t>
                      </a:r>
                      <a:endParaRPr lang="en-US" sz="1000" dirty="0">
                        <a:latin typeface="Calibri"/>
                        <a:ea typeface="Calibri"/>
                        <a:cs typeface="Times New Roman"/>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chemeClr val="tx1"/>
                    </a:solidFill>
                  </a:tcPr>
                </a:tc>
                <a:tc>
                  <a:txBody>
                    <a:bodyPr/>
                    <a:lstStyle/>
                    <a:p>
                      <a:pPr marL="0" marR="0" algn="ctr">
                        <a:lnSpc>
                          <a:spcPct val="115000"/>
                        </a:lnSpc>
                        <a:spcBef>
                          <a:spcPts val="0"/>
                        </a:spcBef>
                        <a:spcAft>
                          <a:spcPts val="0"/>
                        </a:spcAft>
                      </a:pPr>
                      <a:r>
                        <a:rPr lang="en-US" sz="900" b="1" dirty="0">
                          <a:solidFill>
                            <a:srgbClr val="333333"/>
                          </a:solidFill>
                          <a:latin typeface="Tahoma"/>
                          <a:ea typeface="Times New Roman"/>
                          <a:cs typeface="Times New Roman"/>
                        </a:rPr>
                        <a:t>Tuesday</a:t>
                      </a:r>
                      <a:endParaRPr lang="en-US" sz="1000" dirty="0">
                        <a:latin typeface="Calibri"/>
                        <a:ea typeface="Calibri"/>
                        <a:cs typeface="Times New Roman"/>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chemeClr val="tx1"/>
                    </a:solidFill>
                  </a:tcPr>
                </a:tc>
                <a:tc>
                  <a:txBody>
                    <a:bodyPr/>
                    <a:lstStyle/>
                    <a:p>
                      <a:pPr marL="0" marR="0" algn="ctr">
                        <a:lnSpc>
                          <a:spcPct val="115000"/>
                        </a:lnSpc>
                        <a:spcBef>
                          <a:spcPts val="0"/>
                        </a:spcBef>
                        <a:spcAft>
                          <a:spcPts val="0"/>
                        </a:spcAft>
                      </a:pPr>
                      <a:r>
                        <a:rPr lang="en-US" sz="900" b="1" dirty="0">
                          <a:solidFill>
                            <a:srgbClr val="333333"/>
                          </a:solidFill>
                          <a:latin typeface="Tahoma"/>
                          <a:ea typeface="Times New Roman"/>
                          <a:cs typeface="Times New Roman"/>
                        </a:rPr>
                        <a:t>Wednesday</a:t>
                      </a:r>
                      <a:endParaRPr lang="en-US" sz="1000" dirty="0">
                        <a:latin typeface="Calibri"/>
                        <a:ea typeface="Calibri"/>
                        <a:cs typeface="Times New Roman"/>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chemeClr val="tx1"/>
                    </a:solidFill>
                  </a:tcPr>
                </a:tc>
                <a:tc>
                  <a:txBody>
                    <a:bodyPr/>
                    <a:lstStyle/>
                    <a:p>
                      <a:pPr marL="0" marR="0" algn="ctr">
                        <a:lnSpc>
                          <a:spcPct val="115000"/>
                        </a:lnSpc>
                        <a:spcBef>
                          <a:spcPts val="0"/>
                        </a:spcBef>
                        <a:spcAft>
                          <a:spcPts val="0"/>
                        </a:spcAft>
                      </a:pPr>
                      <a:r>
                        <a:rPr lang="en-US" sz="900" b="1" dirty="0">
                          <a:solidFill>
                            <a:srgbClr val="333333"/>
                          </a:solidFill>
                          <a:latin typeface="Tahoma"/>
                          <a:ea typeface="Times New Roman"/>
                          <a:cs typeface="Times New Roman"/>
                        </a:rPr>
                        <a:t>Thursday</a:t>
                      </a:r>
                      <a:endParaRPr lang="en-US" sz="1000" dirty="0">
                        <a:latin typeface="Calibri"/>
                        <a:ea typeface="Calibri"/>
                        <a:cs typeface="Times New Roman"/>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chemeClr val="tx1"/>
                    </a:solidFill>
                  </a:tcPr>
                </a:tc>
                <a:tc>
                  <a:txBody>
                    <a:bodyPr/>
                    <a:lstStyle/>
                    <a:p>
                      <a:pPr marL="0" marR="0" algn="ctr">
                        <a:lnSpc>
                          <a:spcPct val="115000"/>
                        </a:lnSpc>
                        <a:spcBef>
                          <a:spcPts val="0"/>
                        </a:spcBef>
                        <a:spcAft>
                          <a:spcPts val="0"/>
                        </a:spcAft>
                      </a:pPr>
                      <a:r>
                        <a:rPr lang="en-US" sz="900" b="1" dirty="0">
                          <a:solidFill>
                            <a:srgbClr val="333333"/>
                          </a:solidFill>
                          <a:latin typeface="Tahoma"/>
                          <a:ea typeface="Times New Roman"/>
                          <a:cs typeface="Times New Roman"/>
                        </a:rPr>
                        <a:t>Friday</a:t>
                      </a:r>
                      <a:endParaRPr lang="en-US" sz="1000" dirty="0">
                        <a:latin typeface="Calibri"/>
                        <a:ea typeface="Calibri"/>
                        <a:cs typeface="Times New Roman"/>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chemeClr val="tx1"/>
                    </a:solidFill>
                  </a:tcPr>
                </a:tc>
                <a:tc>
                  <a:txBody>
                    <a:bodyPr/>
                    <a:lstStyle/>
                    <a:p>
                      <a:pPr marL="0" marR="0" algn="ctr">
                        <a:lnSpc>
                          <a:spcPct val="115000"/>
                        </a:lnSpc>
                        <a:spcBef>
                          <a:spcPts val="0"/>
                        </a:spcBef>
                        <a:spcAft>
                          <a:spcPts val="0"/>
                        </a:spcAft>
                      </a:pPr>
                      <a:r>
                        <a:rPr lang="en-US" sz="900" b="1" dirty="0">
                          <a:solidFill>
                            <a:srgbClr val="333333"/>
                          </a:solidFill>
                          <a:latin typeface="Tahoma"/>
                          <a:ea typeface="Times New Roman"/>
                          <a:cs typeface="Times New Roman"/>
                        </a:rPr>
                        <a:t>Saturday</a:t>
                      </a:r>
                      <a:endParaRPr lang="en-US" sz="1000" dirty="0">
                        <a:latin typeface="Calibri"/>
                        <a:ea typeface="Calibri"/>
                        <a:cs typeface="Times New Roman"/>
                      </a:endParaRP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chemeClr val="tx1"/>
                    </a:solidFill>
                  </a:tcPr>
                </a:tc>
              </a:tr>
              <a:tr h="708571">
                <a:tc>
                  <a:txBody>
                    <a:bodyPr/>
                    <a:lstStyle/>
                    <a:p>
                      <a:pPr marL="0" marR="0">
                        <a:lnSpc>
                          <a:spcPct val="115000"/>
                        </a:lnSpc>
                        <a:spcBef>
                          <a:spcPts val="0"/>
                        </a:spcBef>
                        <a:spcAft>
                          <a:spcPts val="0"/>
                        </a:spcAft>
                      </a:pPr>
                      <a:r>
                        <a:rPr lang="en-US" sz="900" dirty="0">
                          <a:solidFill>
                            <a:srgbClr val="333333"/>
                          </a:solidFill>
                          <a:latin typeface="Tahoma"/>
                          <a:ea typeface="Times New Roman"/>
                          <a:cs typeface="Times New Roman"/>
                        </a:rPr>
                        <a:t> </a:t>
                      </a:r>
                      <a:r>
                        <a:rPr lang="en-US" sz="900" dirty="0" smtClean="0">
                          <a:solidFill>
                            <a:srgbClr val="333333"/>
                          </a:solidFill>
                          <a:latin typeface="Tahoma"/>
                          <a:ea typeface="Times New Roman"/>
                          <a:cs typeface="Times New Roman"/>
                        </a:rPr>
                        <a:t> </a:t>
                      </a:r>
                      <a:r>
                        <a:rPr lang="en-US" sz="900" dirty="0" smtClean="0">
                          <a:solidFill>
                            <a:srgbClr val="FF0000"/>
                          </a:solidFill>
                          <a:latin typeface="Tahoma"/>
                          <a:ea typeface="Times New Roman"/>
                          <a:cs typeface="Times New Roman"/>
                        </a:rPr>
                        <a:t>Sarah Student’s                       </a:t>
                      </a:r>
                      <a:r>
                        <a:rPr lang="en-US" sz="900" baseline="0" dirty="0" smtClean="0">
                          <a:solidFill>
                            <a:srgbClr val="FF0000"/>
                          </a:solidFill>
                          <a:latin typeface="Tahoma"/>
                          <a:ea typeface="Times New Roman"/>
                          <a:cs typeface="Times New Roman"/>
                        </a:rPr>
                        <a:t>     </a:t>
                      </a:r>
                      <a:r>
                        <a:rPr lang="en-US" sz="900" dirty="0" smtClean="0">
                          <a:solidFill>
                            <a:srgbClr val="FF0000"/>
                          </a:solidFill>
                          <a:latin typeface="Tahoma"/>
                          <a:ea typeface="Times New Roman"/>
                          <a:cs typeface="Times New Roman"/>
                        </a:rPr>
                        <a:t>     4-week Action Plan</a:t>
                      </a:r>
                    </a:p>
                    <a:p>
                      <a:pPr marL="0" marR="0">
                        <a:lnSpc>
                          <a:spcPct val="115000"/>
                        </a:lnSpc>
                        <a:spcBef>
                          <a:spcPts val="0"/>
                        </a:spcBef>
                        <a:spcAft>
                          <a:spcPts val="0"/>
                        </a:spcAft>
                      </a:pPr>
                      <a:r>
                        <a:rPr lang="en-US" sz="900" dirty="0" smtClean="0">
                          <a:solidFill>
                            <a:srgbClr val="FF0000"/>
                          </a:solidFill>
                          <a:latin typeface="Tahoma"/>
                          <a:ea typeface="Calibri"/>
                          <a:cs typeface="Times New Roman"/>
                        </a:rPr>
                        <a:t>  SOC314</a:t>
                      </a:r>
                      <a:endParaRPr lang="en-US" sz="1000" dirty="0">
                        <a:solidFill>
                          <a:srgbClr val="FF0000"/>
                        </a:solidFill>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endParaRPr lang="en-US" sz="10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dirty="0">
                          <a:solidFill>
                            <a:srgbClr val="333333"/>
                          </a:solidFill>
                          <a:latin typeface="Tahoma"/>
                          <a:ea typeface="Times New Roman"/>
                          <a:cs typeface="Times New Roman"/>
                        </a:rPr>
                        <a:t> </a:t>
                      </a:r>
                      <a:endParaRPr lang="en-US" sz="10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dirty="0">
                          <a:solidFill>
                            <a:srgbClr val="333333"/>
                          </a:solidFill>
                          <a:latin typeface="Tahoma"/>
                          <a:ea typeface="Times New Roman"/>
                          <a:cs typeface="Times New Roman"/>
                        </a:rPr>
                        <a:t> </a:t>
                      </a:r>
                      <a:endParaRPr lang="en-US" sz="10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dirty="0">
                          <a:solidFill>
                            <a:srgbClr val="333333"/>
                          </a:solidFill>
                          <a:latin typeface="Tahoma"/>
                          <a:ea typeface="Times New Roman"/>
                          <a:cs typeface="Times New Roman"/>
                        </a:rPr>
                        <a:t> </a:t>
                      </a:r>
                      <a:endParaRPr lang="en-US" sz="10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2" tooltip="Add Event"/>
                        </a:rPr>
                        <a:t>1</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3" tooltip="Add Event"/>
                        </a:rPr>
                        <a:t>2</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1056627">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4" tooltip="Add Event"/>
                        </a:rPr>
                        <a:t>3</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5" tooltip="Add Event"/>
                        </a:rPr>
                        <a:t>4</a:t>
                      </a:r>
                      <a:r>
                        <a:rPr lang="en-US" sz="900" dirty="0">
                          <a:solidFill>
                            <a:srgbClr val="333333"/>
                          </a:solidFill>
                          <a:latin typeface="Tahoma"/>
                          <a:ea typeface="Times New Roman"/>
                          <a:cs typeface="Times New Roman"/>
                        </a:rPr>
                        <a:t>  Unit 1:</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Read the Lessons and </a:t>
                      </a:r>
                      <a:r>
                        <a:rPr lang="en-US" sz="900" dirty="0" smtClean="0">
                          <a:solidFill>
                            <a:srgbClr val="333333"/>
                          </a:solidFill>
                          <a:latin typeface="Tahoma"/>
                          <a:ea typeface="Times New Roman"/>
                          <a:cs typeface="Times New Roman"/>
                        </a:rPr>
                        <a:t>answer </a:t>
                      </a:r>
                      <a:r>
                        <a:rPr lang="en-US" sz="900" dirty="0">
                          <a:solidFill>
                            <a:srgbClr val="333333"/>
                          </a:solidFill>
                          <a:latin typeface="Tahoma"/>
                          <a:ea typeface="Times New Roman"/>
                          <a:cs typeface="Times New Roman"/>
                        </a:rPr>
                        <a:t>Unit 1 Text Questions</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6" tooltip="Add Event"/>
                        </a:rPr>
                        <a:t>5</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7" tooltip="Add Event"/>
                        </a:rPr>
                        <a:t>6</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Watch linked video;  </a:t>
                      </a:r>
                      <a:r>
                        <a:rPr lang="en-US" sz="900" dirty="0" smtClean="0">
                          <a:solidFill>
                            <a:srgbClr val="333333"/>
                          </a:solidFill>
                          <a:latin typeface="Tahoma"/>
                          <a:ea typeface="Times New Roman"/>
                          <a:cs typeface="Times New Roman"/>
                        </a:rPr>
                        <a:t>answer </a:t>
                      </a:r>
                      <a:r>
                        <a:rPr lang="en-US" sz="900" dirty="0">
                          <a:solidFill>
                            <a:srgbClr val="333333"/>
                          </a:solidFill>
                          <a:latin typeface="Tahoma"/>
                          <a:ea typeface="Times New Roman"/>
                          <a:cs typeface="Times New Roman"/>
                        </a:rPr>
                        <a:t>Unit 1 Lab Questions</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8" tooltip="Add Event"/>
                        </a:rPr>
                        <a:t>7</a:t>
                      </a:r>
                      <a:r>
                        <a:rPr lang="en-US" sz="900" dirty="0">
                          <a:solidFill>
                            <a:srgbClr val="333333"/>
                          </a:solidFill>
                          <a:latin typeface="Tahoma"/>
                          <a:ea typeface="Times New Roman"/>
                          <a:cs typeface="Times New Roman"/>
                        </a:rPr>
                        <a:t> </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   Discussion #1</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   Discussion #2</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9" tooltip="Add Event"/>
                        </a:rPr>
                        <a:t>8</a:t>
                      </a:r>
                      <a:r>
                        <a:rPr lang="en-US" sz="900" dirty="0">
                          <a:solidFill>
                            <a:srgbClr val="333333"/>
                          </a:solidFill>
                          <a:latin typeface="Tahoma"/>
                          <a:ea typeface="Times New Roman"/>
                          <a:cs typeface="Times New Roman"/>
                        </a:rPr>
                        <a:t> </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Do “Review Game”, study your notes, and take Unit 1 Quiz.</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smtClean="0">
                          <a:solidFill>
                            <a:srgbClr val="1E439B"/>
                          </a:solidFill>
                          <a:latin typeface="Tahoma"/>
                          <a:ea typeface="Times New Roman"/>
                          <a:cs typeface="Times New Roman"/>
                          <a:hlinkClick r:id="rId10" tooltip="Add Event"/>
                        </a:rPr>
                        <a:t>9</a:t>
                      </a:r>
                      <a:r>
                        <a:rPr lang="en-US" sz="900" b="1" u="none" strike="noStrike" dirty="0" smtClean="0">
                          <a:solidFill>
                            <a:srgbClr val="1E439B"/>
                          </a:solidFill>
                          <a:latin typeface="Tahoma"/>
                          <a:ea typeface="Times New Roman"/>
                          <a:cs typeface="Times New Roman"/>
                        </a:rPr>
                        <a:t>  </a:t>
                      </a:r>
                      <a:r>
                        <a:rPr lang="en-US" sz="900" b="1" u="none" strike="noStrike" dirty="0" smtClean="0">
                          <a:solidFill>
                            <a:srgbClr val="F96A31"/>
                          </a:solidFill>
                          <a:latin typeface="Tahoma"/>
                          <a:ea typeface="Times New Roman"/>
                          <a:cs typeface="Times New Roman"/>
                        </a:rPr>
                        <a:t>Text</a:t>
                      </a:r>
                      <a:r>
                        <a:rPr lang="en-US" sz="900" b="1" u="none" strike="noStrike" baseline="0" dirty="0" smtClean="0">
                          <a:solidFill>
                            <a:srgbClr val="F96A31"/>
                          </a:solidFill>
                          <a:latin typeface="Tahoma"/>
                          <a:ea typeface="Times New Roman"/>
                          <a:cs typeface="Times New Roman"/>
                        </a:rPr>
                        <a:t> your best friend!  You’ve  finished Unit 1!</a:t>
                      </a:r>
                      <a:endParaRPr lang="en-US" sz="1000" dirty="0">
                        <a:solidFill>
                          <a:srgbClr val="F96A31"/>
                        </a:solidFill>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1056627">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11" tooltip="Add Event"/>
                        </a:rPr>
                        <a:t>10</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12" tooltip="Add Event"/>
                        </a:rPr>
                        <a:t>11</a:t>
                      </a:r>
                      <a:r>
                        <a:rPr lang="en-US" sz="900" dirty="0">
                          <a:solidFill>
                            <a:srgbClr val="333333"/>
                          </a:solidFill>
                          <a:latin typeface="Tahoma"/>
                          <a:ea typeface="Times New Roman"/>
                          <a:cs typeface="Times New Roman"/>
                        </a:rPr>
                        <a:t> Unit 2:</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Read the Lessons and </a:t>
                      </a:r>
                      <a:r>
                        <a:rPr lang="en-US" sz="900" dirty="0" smtClean="0">
                          <a:solidFill>
                            <a:srgbClr val="333333"/>
                          </a:solidFill>
                          <a:latin typeface="Tahoma"/>
                          <a:ea typeface="Times New Roman"/>
                          <a:cs typeface="Times New Roman"/>
                        </a:rPr>
                        <a:t>answer</a:t>
                      </a:r>
                      <a:r>
                        <a:rPr lang="en-US" sz="900" baseline="0" dirty="0" smtClean="0">
                          <a:solidFill>
                            <a:srgbClr val="333333"/>
                          </a:solidFill>
                          <a:latin typeface="Tahoma"/>
                          <a:ea typeface="Times New Roman"/>
                          <a:cs typeface="Times New Roman"/>
                        </a:rPr>
                        <a:t> </a:t>
                      </a:r>
                      <a:r>
                        <a:rPr lang="en-US" sz="900" dirty="0" smtClean="0">
                          <a:solidFill>
                            <a:srgbClr val="333333"/>
                          </a:solidFill>
                          <a:latin typeface="Tahoma"/>
                          <a:ea typeface="Times New Roman"/>
                          <a:cs typeface="Times New Roman"/>
                        </a:rPr>
                        <a:t>Unit </a:t>
                      </a:r>
                      <a:r>
                        <a:rPr lang="en-US" sz="900" dirty="0">
                          <a:solidFill>
                            <a:srgbClr val="333333"/>
                          </a:solidFill>
                          <a:latin typeface="Tahoma"/>
                          <a:ea typeface="Times New Roman"/>
                          <a:cs typeface="Times New Roman"/>
                        </a:rPr>
                        <a:t>2 Text Questions</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13" tooltip="Add Event"/>
                        </a:rPr>
                        <a:t>12</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14" tooltip="Add Event"/>
                        </a:rPr>
                        <a:t>13</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Watch linked video;  </a:t>
                      </a:r>
                      <a:r>
                        <a:rPr lang="en-US" sz="900" dirty="0" smtClean="0">
                          <a:solidFill>
                            <a:srgbClr val="333333"/>
                          </a:solidFill>
                          <a:latin typeface="Tahoma"/>
                          <a:ea typeface="Times New Roman"/>
                          <a:cs typeface="Times New Roman"/>
                        </a:rPr>
                        <a:t>answer </a:t>
                      </a:r>
                      <a:r>
                        <a:rPr lang="en-US" sz="900" dirty="0">
                          <a:solidFill>
                            <a:srgbClr val="333333"/>
                          </a:solidFill>
                          <a:latin typeface="Tahoma"/>
                          <a:ea typeface="Times New Roman"/>
                          <a:cs typeface="Times New Roman"/>
                        </a:rPr>
                        <a:t>Unit 2 Lab Questions</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15" tooltip="Add Event"/>
                        </a:rPr>
                        <a:t>14</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   Discussion #1</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   Discussion #2</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16" tooltip="Add Event"/>
                        </a:rPr>
                        <a:t>15</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Do “Review Game”, study your notes, and take Unit 2 Quiz.</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smtClean="0">
                          <a:solidFill>
                            <a:srgbClr val="1E439B"/>
                          </a:solidFill>
                          <a:latin typeface="Tahoma"/>
                          <a:ea typeface="Times New Roman"/>
                          <a:cs typeface="Times New Roman"/>
                          <a:hlinkClick r:id="rId17" tooltip="Add Event"/>
                        </a:rPr>
                        <a:t>16</a:t>
                      </a:r>
                      <a:r>
                        <a:rPr lang="en-US" sz="900" b="1" u="none" strike="noStrike" dirty="0" smtClean="0">
                          <a:solidFill>
                            <a:srgbClr val="1E439B"/>
                          </a:solidFill>
                          <a:latin typeface="Tahoma"/>
                          <a:ea typeface="Times New Roman"/>
                          <a:cs typeface="Times New Roman"/>
                        </a:rPr>
                        <a:t>  Way to</a:t>
                      </a:r>
                      <a:r>
                        <a:rPr lang="en-US" sz="900" b="1" u="none" strike="noStrike" baseline="0" dirty="0" smtClean="0">
                          <a:solidFill>
                            <a:srgbClr val="1E439B"/>
                          </a:solidFill>
                          <a:latin typeface="Tahoma"/>
                          <a:ea typeface="Times New Roman"/>
                          <a:cs typeface="Times New Roman"/>
                        </a:rPr>
                        <a:t> stay on pace, Sarah!  Do something fun today!</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1060107">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18" tooltip="Add Event"/>
                        </a:rPr>
                        <a:t>17</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19" tooltip="Add Event"/>
                        </a:rPr>
                        <a:t>18</a:t>
                      </a:r>
                      <a:r>
                        <a:rPr lang="en-US" sz="900" dirty="0">
                          <a:solidFill>
                            <a:srgbClr val="333333"/>
                          </a:solidFill>
                          <a:latin typeface="Tahoma"/>
                          <a:ea typeface="Times New Roman"/>
                          <a:cs typeface="Times New Roman"/>
                        </a:rPr>
                        <a:t> Unit 3:</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Read the Lessons and </a:t>
                      </a:r>
                      <a:r>
                        <a:rPr lang="en-US" sz="900" dirty="0" smtClean="0">
                          <a:solidFill>
                            <a:srgbClr val="333333"/>
                          </a:solidFill>
                          <a:latin typeface="Tahoma"/>
                          <a:ea typeface="Times New Roman"/>
                          <a:cs typeface="Times New Roman"/>
                        </a:rPr>
                        <a:t>answer</a:t>
                      </a:r>
                      <a:r>
                        <a:rPr lang="en-US" sz="900" baseline="0" dirty="0" smtClean="0">
                          <a:solidFill>
                            <a:srgbClr val="333333"/>
                          </a:solidFill>
                          <a:latin typeface="Tahoma"/>
                          <a:ea typeface="Times New Roman"/>
                          <a:cs typeface="Times New Roman"/>
                        </a:rPr>
                        <a:t> </a:t>
                      </a:r>
                      <a:r>
                        <a:rPr lang="en-US" sz="900" dirty="0" smtClean="0">
                          <a:solidFill>
                            <a:srgbClr val="333333"/>
                          </a:solidFill>
                          <a:latin typeface="Tahoma"/>
                          <a:ea typeface="Times New Roman"/>
                          <a:cs typeface="Times New Roman"/>
                        </a:rPr>
                        <a:t>Unit </a:t>
                      </a:r>
                      <a:r>
                        <a:rPr lang="en-US" sz="900" dirty="0">
                          <a:solidFill>
                            <a:srgbClr val="333333"/>
                          </a:solidFill>
                          <a:latin typeface="Tahoma"/>
                          <a:ea typeface="Times New Roman"/>
                          <a:cs typeface="Times New Roman"/>
                        </a:rPr>
                        <a:t>3 Text Questions</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20" tooltip="Add Event"/>
                        </a:rPr>
                        <a:t>19</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21" tooltip="Add Event"/>
                        </a:rPr>
                        <a:t>20</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Watch linked video;  </a:t>
                      </a:r>
                      <a:r>
                        <a:rPr lang="en-US" sz="900" dirty="0" smtClean="0">
                          <a:solidFill>
                            <a:srgbClr val="333333"/>
                          </a:solidFill>
                          <a:latin typeface="Tahoma"/>
                          <a:ea typeface="Times New Roman"/>
                          <a:cs typeface="Times New Roman"/>
                        </a:rPr>
                        <a:t>answer </a:t>
                      </a:r>
                      <a:r>
                        <a:rPr lang="en-US" sz="900" dirty="0">
                          <a:solidFill>
                            <a:srgbClr val="333333"/>
                          </a:solidFill>
                          <a:latin typeface="Tahoma"/>
                          <a:ea typeface="Times New Roman"/>
                          <a:cs typeface="Times New Roman"/>
                        </a:rPr>
                        <a:t>Unit 3 Lab Questions</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22" tooltip="Add Event"/>
                        </a:rPr>
                        <a:t>21</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   Discussion #1</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   Discussion #2</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23" tooltip="Add Event"/>
                        </a:rPr>
                        <a:t>22</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Do “Review Game”, study your notes, and take Unit 3 Quiz.</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smtClean="0">
                          <a:solidFill>
                            <a:srgbClr val="1E439B"/>
                          </a:solidFill>
                          <a:latin typeface="Tahoma"/>
                          <a:ea typeface="Times New Roman"/>
                          <a:cs typeface="Times New Roman"/>
                          <a:hlinkClick r:id="rId24" tooltip="Add Event"/>
                        </a:rPr>
                        <a:t>23</a:t>
                      </a:r>
                      <a:r>
                        <a:rPr lang="en-US" sz="900" b="1" u="none" strike="noStrike" dirty="0" smtClean="0">
                          <a:solidFill>
                            <a:srgbClr val="1E439B"/>
                          </a:solidFill>
                          <a:latin typeface="Tahoma"/>
                          <a:ea typeface="Times New Roman"/>
                          <a:cs typeface="Times New Roman"/>
                        </a:rPr>
                        <a:t>  </a:t>
                      </a:r>
                      <a:r>
                        <a:rPr lang="en-US" sz="900" b="1" u="none" strike="noStrike" dirty="0" smtClean="0">
                          <a:solidFill>
                            <a:srgbClr val="00B050"/>
                          </a:solidFill>
                          <a:latin typeface="Tahoma"/>
                          <a:ea typeface="Times New Roman"/>
                          <a:cs typeface="Times New Roman"/>
                        </a:rPr>
                        <a:t>Have you really</a:t>
                      </a:r>
                      <a:r>
                        <a:rPr lang="en-US" sz="900" b="1" u="none" strike="noStrike" baseline="0" dirty="0" smtClean="0">
                          <a:solidFill>
                            <a:srgbClr val="00B050"/>
                          </a:solidFill>
                          <a:latin typeface="Tahoma"/>
                          <a:ea typeface="Times New Roman"/>
                          <a:cs typeface="Times New Roman"/>
                        </a:rPr>
                        <a:t> finished three units already?  Time-management All-Star!!</a:t>
                      </a:r>
                      <a:endParaRPr lang="en-US" sz="1000" dirty="0">
                        <a:solidFill>
                          <a:srgbClr val="00B050"/>
                        </a:solidFill>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r h="1056627">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25" tooltip="Add Event"/>
                        </a:rPr>
                        <a:t>24</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26" tooltip="Add Event"/>
                        </a:rPr>
                        <a:t>25</a:t>
                      </a:r>
                      <a:r>
                        <a:rPr lang="en-US" sz="900" dirty="0">
                          <a:solidFill>
                            <a:srgbClr val="333333"/>
                          </a:solidFill>
                          <a:latin typeface="Tahoma"/>
                          <a:ea typeface="Times New Roman"/>
                          <a:cs typeface="Times New Roman"/>
                        </a:rPr>
                        <a:t> Unit 4:</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Read the Lessons and </a:t>
                      </a:r>
                      <a:r>
                        <a:rPr lang="en-US" sz="900" dirty="0" smtClean="0">
                          <a:solidFill>
                            <a:srgbClr val="333333"/>
                          </a:solidFill>
                          <a:latin typeface="Tahoma"/>
                          <a:ea typeface="Times New Roman"/>
                          <a:cs typeface="Times New Roman"/>
                        </a:rPr>
                        <a:t>answer </a:t>
                      </a:r>
                      <a:r>
                        <a:rPr lang="en-US" sz="900" dirty="0">
                          <a:solidFill>
                            <a:srgbClr val="333333"/>
                          </a:solidFill>
                          <a:latin typeface="Tahoma"/>
                          <a:ea typeface="Times New Roman"/>
                          <a:cs typeface="Times New Roman"/>
                        </a:rPr>
                        <a:t>Unit 4 Text Questions</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27" tooltip="Add Event"/>
                        </a:rPr>
                        <a:t>26</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Watch linked video;  </a:t>
                      </a:r>
                      <a:r>
                        <a:rPr lang="en-US" sz="900" dirty="0" smtClean="0">
                          <a:solidFill>
                            <a:srgbClr val="333333"/>
                          </a:solidFill>
                          <a:latin typeface="Tahoma"/>
                          <a:ea typeface="Times New Roman"/>
                          <a:cs typeface="Times New Roman"/>
                        </a:rPr>
                        <a:t>answer </a:t>
                      </a:r>
                      <a:r>
                        <a:rPr lang="en-US" sz="900" dirty="0">
                          <a:solidFill>
                            <a:srgbClr val="333333"/>
                          </a:solidFill>
                          <a:latin typeface="Tahoma"/>
                          <a:ea typeface="Times New Roman"/>
                          <a:cs typeface="Times New Roman"/>
                        </a:rPr>
                        <a:t>Unit 4 Lab Questions</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28" tooltip="Add Event"/>
                        </a:rPr>
                        <a:t>27</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   Discussion #1</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   Discussion #2</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29" tooltip="Add Event"/>
                        </a:rPr>
                        <a:t>28</a:t>
                      </a:r>
                      <a:endParaRPr lang="en-US" sz="1000" dirty="0">
                        <a:latin typeface="Calibri"/>
                        <a:ea typeface="Calibri"/>
                        <a:cs typeface="Times New Roman"/>
                      </a:endParaRPr>
                    </a:p>
                    <a:p>
                      <a:pPr marL="0" marR="0">
                        <a:lnSpc>
                          <a:spcPct val="115000"/>
                        </a:lnSpc>
                        <a:spcBef>
                          <a:spcPts val="0"/>
                        </a:spcBef>
                        <a:spcAft>
                          <a:spcPts val="0"/>
                        </a:spcAft>
                      </a:pPr>
                      <a:r>
                        <a:rPr lang="en-US" sz="900" dirty="0">
                          <a:solidFill>
                            <a:srgbClr val="333333"/>
                          </a:solidFill>
                          <a:latin typeface="Tahoma"/>
                          <a:ea typeface="Times New Roman"/>
                          <a:cs typeface="Times New Roman"/>
                        </a:rPr>
                        <a:t>Do “Review Game”, study your notes, and take Unit 4 Quiz.</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0" marR="0">
                        <a:lnSpc>
                          <a:spcPct val="115000"/>
                        </a:lnSpc>
                        <a:spcBef>
                          <a:spcPts val="0"/>
                        </a:spcBef>
                        <a:spcAft>
                          <a:spcPts val="0"/>
                        </a:spcAft>
                      </a:pPr>
                      <a:r>
                        <a:rPr lang="en-US" sz="900" b="1" u="none" strike="noStrike" dirty="0">
                          <a:solidFill>
                            <a:srgbClr val="1E439B"/>
                          </a:solidFill>
                          <a:latin typeface="Tahoma"/>
                          <a:ea typeface="Times New Roman"/>
                          <a:cs typeface="Times New Roman"/>
                          <a:hlinkClick r:id="rId30" tooltip="Add Event"/>
                        </a:rPr>
                        <a:t>29</a:t>
                      </a:r>
                      <a:r>
                        <a:rPr lang="en-US" sz="900" dirty="0">
                          <a:solidFill>
                            <a:srgbClr val="333333"/>
                          </a:solidFill>
                          <a:latin typeface="Tahoma"/>
                          <a:ea typeface="Times New Roman"/>
                          <a:cs typeface="Times New Roman"/>
                        </a:rPr>
                        <a:t> Study your notes from Units </a:t>
                      </a:r>
                      <a:r>
                        <a:rPr lang="en-US" sz="900" dirty="0" smtClean="0">
                          <a:solidFill>
                            <a:srgbClr val="333333"/>
                          </a:solidFill>
                          <a:latin typeface="Tahoma"/>
                          <a:ea typeface="Times New Roman"/>
                          <a:cs typeface="Times New Roman"/>
                        </a:rPr>
                        <a:t>   1 </a:t>
                      </a:r>
                      <a:r>
                        <a:rPr lang="en-US" sz="900" dirty="0">
                          <a:solidFill>
                            <a:srgbClr val="333333"/>
                          </a:solidFill>
                          <a:latin typeface="Tahoma"/>
                          <a:ea typeface="Times New Roman"/>
                          <a:cs typeface="Times New Roman"/>
                        </a:rPr>
                        <a:t>– 4 to prepare </a:t>
                      </a:r>
                      <a:r>
                        <a:rPr lang="en-US" sz="900" dirty="0" smtClean="0">
                          <a:solidFill>
                            <a:srgbClr val="333333"/>
                          </a:solidFill>
                          <a:latin typeface="Tahoma"/>
                          <a:ea typeface="Times New Roman"/>
                          <a:cs typeface="Times New Roman"/>
                        </a:rPr>
                        <a:t> for </a:t>
                      </a:r>
                      <a:r>
                        <a:rPr lang="en-US" sz="900" dirty="0">
                          <a:solidFill>
                            <a:srgbClr val="333333"/>
                          </a:solidFill>
                          <a:latin typeface="Tahoma"/>
                          <a:ea typeface="Times New Roman"/>
                          <a:cs typeface="Times New Roman"/>
                        </a:rPr>
                        <a:t>the Midterm Exam.</a:t>
                      </a:r>
                      <a:endParaRPr lang="en-US" sz="1000" dirty="0">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marL="228600" marR="0" indent="-228600">
                        <a:lnSpc>
                          <a:spcPct val="115000"/>
                        </a:lnSpc>
                        <a:spcBef>
                          <a:spcPts val="0"/>
                        </a:spcBef>
                        <a:spcAft>
                          <a:spcPts val="0"/>
                        </a:spcAft>
                        <a:buAutoNum type="arabicPlain" startAt="30"/>
                      </a:pPr>
                      <a:r>
                        <a:rPr lang="en-US" sz="900" b="1" u="none" strike="noStrike" dirty="0" smtClean="0">
                          <a:solidFill>
                            <a:schemeClr val="accent4">
                              <a:lumMod val="60000"/>
                              <a:lumOff val="40000"/>
                            </a:schemeClr>
                          </a:solidFill>
                          <a:latin typeface="Tahoma"/>
                          <a:ea typeface="Times New Roman"/>
                          <a:cs typeface="Times New Roman"/>
                        </a:rPr>
                        <a:t>Woohoo!  Review your notes</a:t>
                      </a:r>
                      <a:r>
                        <a:rPr lang="en-US" sz="900" b="1" u="none" strike="noStrike" baseline="0" dirty="0" smtClean="0">
                          <a:solidFill>
                            <a:schemeClr val="accent4">
                              <a:lumMod val="60000"/>
                              <a:lumOff val="40000"/>
                            </a:schemeClr>
                          </a:solidFill>
                          <a:latin typeface="Tahoma"/>
                          <a:ea typeface="Times New Roman"/>
                          <a:cs typeface="Times New Roman"/>
                        </a:rPr>
                        <a:t> over the weekend; ace the midterm on Monday!</a:t>
                      </a:r>
                      <a:endParaRPr lang="en-US" sz="900" b="1" u="none" strike="noStrike" dirty="0" smtClean="0">
                        <a:solidFill>
                          <a:schemeClr val="accent4">
                            <a:lumMod val="60000"/>
                            <a:lumOff val="40000"/>
                          </a:schemeClr>
                        </a:solidFill>
                        <a:latin typeface="Tahoma"/>
                        <a:ea typeface="Times New Roman"/>
                        <a:cs typeface="Times New Roman"/>
                      </a:endParaRPr>
                    </a:p>
                    <a:p>
                      <a:pPr marL="228600" marR="0" indent="-228600">
                        <a:lnSpc>
                          <a:spcPct val="115000"/>
                        </a:lnSpc>
                        <a:spcBef>
                          <a:spcPts val="0"/>
                        </a:spcBef>
                        <a:spcAft>
                          <a:spcPts val="0"/>
                        </a:spcAft>
                        <a:buAutoNum type="arabicPlain" startAt="30"/>
                      </a:pPr>
                      <a:endParaRPr lang="en-US" sz="900" b="1" u="none" strike="noStrike" dirty="0" smtClean="0">
                        <a:solidFill>
                          <a:schemeClr val="accent4">
                            <a:lumMod val="60000"/>
                            <a:lumOff val="40000"/>
                          </a:schemeClr>
                        </a:solidFill>
                        <a:latin typeface="Tahoma"/>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r>
            </a:tbl>
          </a:graphicData>
        </a:graphic>
      </p:graphicFrame>
      <p:sp>
        <p:nvSpPr>
          <p:cNvPr id="6145" name="Rectangle 1"/>
          <p:cNvSpPr>
            <a:spLocks noChangeArrowheads="1"/>
          </p:cNvSpPr>
          <p:nvPr/>
        </p:nvSpPr>
        <p:spPr bwMode="auto">
          <a:xfrm>
            <a:off x="3953882" y="363750"/>
            <a:ext cx="1236236"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effectLst/>
                <a:latin typeface="Tahoma" pitchFamily="34" charset="0"/>
                <a:ea typeface="Times New Roman" pitchFamily="18" charset="0"/>
                <a:cs typeface="Tahoma" pitchFamily="34" charset="0"/>
              </a:rPr>
              <a:t>October 2010</a:t>
            </a:r>
            <a:endParaRPr kumimoji="0" lang="en-US" sz="1800" b="0" i="0" u="none" strike="noStrike" cap="none" normalizeH="0" baseline="0" dirty="0" smtClean="0">
              <a:ln>
                <a:noFill/>
              </a:ln>
              <a:effectLst/>
              <a:latin typeface="Arial" pitchFamily="34" charset="0"/>
              <a:cs typeface="Arial" pitchFamily="34" charset="0"/>
            </a:endParaRPr>
          </a:p>
        </p:txBody>
      </p:sp>
    </p:spTree>
  </p:cSld>
  <p:clrMapOvr>
    <a:masterClrMapping/>
  </p:clrMapOvr>
  <p:transition spd="med">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C:\Users\Mary\AppData\Local\Microsoft\Windows\Temporary Internet Files\Content.IE5\NPFHBFKK\MP900444570[1].jpg"/>
          <p:cNvPicPr>
            <a:picLocks noChangeAspect="1" noChangeArrowheads="1"/>
          </p:cNvPicPr>
          <p:nvPr/>
        </p:nvPicPr>
        <p:blipFill>
          <a:blip r:embed="rId2" cstate="print"/>
          <a:srcRect/>
          <a:stretch>
            <a:fillRect/>
          </a:stretch>
        </p:blipFill>
        <p:spPr bwMode="auto">
          <a:xfrm>
            <a:off x="533401" y="1524000"/>
            <a:ext cx="8001000" cy="4724400"/>
          </a:xfrm>
          <a:prstGeom prst="rect">
            <a:avLst/>
          </a:prstGeom>
          <a:noFill/>
        </p:spPr>
      </p:pic>
      <p:sp>
        <p:nvSpPr>
          <p:cNvPr id="5" name="Title 4"/>
          <p:cNvSpPr>
            <a:spLocks noGrp="1"/>
          </p:cNvSpPr>
          <p:nvPr>
            <p:ph type="title"/>
          </p:nvPr>
        </p:nvSpPr>
        <p:spPr>
          <a:xfrm>
            <a:off x="457200" y="267494"/>
            <a:ext cx="8229600" cy="1104106"/>
          </a:xfrm>
        </p:spPr>
        <p:txBody>
          <a:bodyPr>
            <a:normAutofit/>
          </a:bodyPr>
          <a:lstStyle/>
          <a:p>
            <a:r>
              <a:rPr lang="en-US" b="1" dirty="0" smtClean="0"/>
              <a:t>Send a postcard:</a:t>
            </a:r>
            <a:endParaRPr lang="en-US" dirty="0"/>
          </a:p>
        </p:txBody>
      </p:sp>
      <p:sp>
        <p:nvSpPr>
          <p:cNvPr id="8" name="Content Placeholder 7"/>
          <p:cNvSpPr>
            <a:spLocks noGrp="1"/>
          </p:cNvSpPr>
          <p:nvPr>
            <p:ph idx="1"/>
          </p:nvPr>
        </p:nvSpPr>
        <p:spPr>
          <a:xfrm>
            <a:off x="762000" y="1752600"/>
            <a:ext cx="3657600" cy="4419600"/>
          </a:xfrm>
        </p:spPr>
        <p:txBody>
          <a:bodyPr>
            <a:normAutofit lnSpcReduction="10000"/>
          </a:bodyPr>
          <a:lstStyle/>
          <a:p>
            <a:pPr>
              <a:buNone/>
            </a:pPr>
            <a:r>
              <a:rPr lang="en-US" sz="2400" dirty="0" smtClean="0">
                <a:solidFill>
                  <a:schemeClr val="accent4"/>
                </a:solidFill>
                <a:latin typeface="Freestyle Script" pitchFamily="66" charset="0"/>
              </a:rPr>
              <a:t>	Hi Sarah!</a:t>
            </a:r>
          </a:p>
          <a:p>
            <a:pPr>
              <a:buNone/>
            </a:pPr>
            <a:r>
              <a:rPr lang="en-US" sz="2000" dirty="0" smtClean="0">
                <a:solidFill>
                  <a:schemeClr val="accent4"/>
                </a:solidFill>
              </a:rPr>
              <a:t>	</a:t>
            </a:r>
            <a:r>
              <a:rPr lang="en-US" sz="2400" dirty="0" smtClean="0">
                <a:solidFill>
                  <a:schemeClr val="accent4"/>
                </a:solidFill>
                <a:latin typeface="Freestyle Script" pitchFamily="66" charset="0"/>
              </a:rPr>
              <a:t>I just want you to know that I always look forward to Sociology class on Monday because I know you will be there!  You do a wonderful job of moderating the breakout room and it’s obvious that your classmates appreciate your leadership skills and your great personality.  It is truly a pleasure to have you as my student.</a:t>
            </a:r>
          </a:p>
          <a:p>
            <a:pPr>
              <a:buNone/>
            </a:pPr>
            <a:r>
              <a:rPr lang="en-US" sz="2400" dirty="0" smtClean="0">
                <a:solidFill>
                  <a:schemeClr val="accent4"/>
                </a:solidFill>
                <a:latin typeface="Freestyle Script" pitchFamily="66" charset="0"/>
              </a:rPr>
              <a:t>	See you next Monday!</a:t>
            </a:r>
          </a:p>
          <a:p>
            <a:pPr>
              <a:buNone/>
            </a:pPr>
            <a:r>
              <a:rPr lang="en-US" sz="2400" dirty="0" smtClean="0">
                <a:solidFill>
                  <a:schemeClr val="accent4"/>
                </a:solidFill>
                <a:latin typeface="Freestyle Script" pitchFamily="66" charset="0"/>
              </a:rPr>
              <a:t>	Mrs. Noll</a:t>
            </a:r>
            <a:endParaRPr lang="en-US" sz="2400" dirty="0">
              <a:solidFill>
                <a:schemeClr val="accent4"/>
              </a:solidFill>
              <a:latin typeface="Freestyle Script" pitchFamily="66" charset="0"/>
            </a:endParaRPr>
          </a:p>
        </p:txBody>
      </p:sp>
      <p:sp>
        <p:nvSpPr>
          <p:cNvPr id="11" name="TextBox 10"/>
          <p:cNvSpPr txBox="1"/>
          <p:nvPr/>
        </p:nvSpPr>
        <p:spPr>
          <a:xfrm>
            <a:off x="4876800" y="3581400"/>
            <a:ext cx="2895600" cy="369332"/>
          </a:xfrm>
          <a:prstGeom prst="rect">
            <a:avLst/>
          </a:prstGeom>
          <a:noFill/>
        </p:spPr>
        <p:txBody>
          <a:bodyPr wrap="square" rtlCol="0">
            <a:spAutoFit/>
          </a:bodyPr>
          <a:lstStyle/>
          <a:p>
            <a:r>
              <a:rPr lang="en-US" dirty="0" smtClean="0">
                <a:solidFill>
                  <a:schemeClr val="accent4"/>
                </a:solidFill>
              </a:rPr>
              <a:t>Ms. Sarah Student</a:t>
            </a:r>
            <a:endParaRPr lang="en-US" dirty="0"/>
          </a:p>
        </p:txBody>
      </p:sp>
      <p:sp>
        <p:nvSpPr>
          <p:cNvPr id="12" name="TextBox 11"/>
          <p:cNvSpPr txBox="1"/>
          <p:nvPr/>
        </p:nvSpPr>
        <p:spPr>
          <a:xfrm>
            <a:off x="4800600" y="4114800"/>
            <a:ext cx="2971800" cy="369332"/>
          </a:xfrm>
          <a:prstGeom prst="rect">
            <a:avLst/>
          </a:prstGeom>
          <a:noFill/>
        </p:spPr>
        <p:txBody>
          <a:bodyPr wrap="square" rtlCol="0">
            <a:spAutoFit/>
          </a:bodyPr>
          <a:lstStyle/>
          <a:p>
            <a:r>
              <a:rPr lang="en-US" dirty="0" smtClean="0"/>
              <a:t>1</a:t>
            </a:r>
            <a:r>
              <a:rPr lang="en-US" dirty="0" smtClean="0">
                <a:solidFill>
                  <a:schemeClr val="accent4"/>
                </a:solidFill>
              </a:rPr>
              <a:t>123 Right Way Street</a:t>
            </a:r>
            <a:endParaRPr lang="en-US" dirty="0"/>
          </a:p>
        </p:txBody>
      </p:sp>
      <p:sp>
        <p:nvSpPr>
          <p:cNvPr id="13" name="TextBox 12"/>
          <p:cNvSpPr txBox="1"/>
          <p:nvPr/>
        </p:nvSpPr>
        <p:spPr>
          <a:xfrm>
            <a:off x="5029200" y="4572000"/>
            <a:ext cx="2286000" cy="369332"/>
          </a:xfrm>
          <a:prstGeom prst="rect">
            <a:avLst/>
          </a:prstGeom>
          <a:noFill/>
        </p:spPr>
        <p:txBody>
          <a:bodyPr wrap="square" rtlCol="0">
            <a:spAutoFit/>
          </a:bodyPr>
          <a:lstStyle/>
          <a:p>
            <a:r>
              <a:rPr lang="en-US" dirty="0" smtClean="0">
                <a:solidFill>
                  <a:schemeClr val="accent4"/>
                </a:solidFill>
              </a:rPr>
              <a:t>Distanceville, USA</a:t>
            </a:r>
            <a:endParaRPr lang="en-US" dirty="0">
              <a:solidFill>
                <a:schemeClr val="accent4"/>
              </a:solidFill>
            </a:endParaRPr>
          </a:p>
        </p:txBody>
      </p:sp>
    </p:spTree>
  </p:cSld>
  <p:clrMapOvr>
    <a:masterClrMapping/>
  </p:clrMapOvr>
  <p:transition spd="slow">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5" descr="John Palcher.jpg"/>
          <p:cNvPicPr>
            <a:picLocks noChangeAspect="1"/>
          </p:cNvPicPr>
          <p:nvPr/>
        </p:nvPicPr>
        <p:blipFill>
          <a:blip r:embed="rId2" cstate="print"/>
          <a:stretch>
            <a:fillRect/>
          </a:stretch>
        </p:blipFill>
        <p:spPr>
          <a:xfrm>
            <a:off x="914400" y="2057400"/>
            <a:ext cx="7467600" cy="3962400"/>
          </a:xfrm>
          <a:prstGeom prst="rect">
            <a:avLst/>
          </a:prstGeom>
        </p:spPr>
      </p:pic>
      <p:sp>
        <p:nvSpPr>
          <p:cNvPr id="3" name="Title 2"/>
          <p:cNvSpPr>
            <a:spLocks noGrp="1"/>
          </p:cNvSpPr>
          <p:nvPr>
            <p:ph type="title"/>
          </p:nvPr>
        </p:nvSpPr>
        <p:spPr>
          <a:xfrm>
            <a:off x="-533400" y="267494"/>
            <a:ext cx="9677400" cy="1399032"/>
          </a:xfrm>
        </p:spPr>
        <p:txBody>
          <a:bodyPr>
            <a:normAutofit/>
          </a:bodyPr>
          <a:lstStyle/>
          <a:p>
            <a:pPr algn="ctr"/>
            <a:r>
              <a:rPr lang="en-US" sz="3200" dirty="0" smtClean="0">
                <a:latin typeface="Arial Black" pitchFamily="34" charset="0"/>
              </a:rPr>
              <a:t>Find something wonderful and post student achievement:</a:t>
            </a:r>
            <a:endParaRPr lang="en-US" sz="3200" dirty="0">
              <a:latin typeface="Arial Black" pitchFamily="34" charset="0"/>
            </a:endParaRPr>
          </a:p>
        </p:txBody>
      </p:sp>
    </p:spTree>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600" b="1" dirty="0" smtClean="0"/>
              <a:t>Student’s response:</a:t>
            </a:r>
            <a:endParaRPr lang="en-US" sz="3600" b="1" dirty="0"/>
          </a:p>
        </p:txBody>
      </p:sp>
      <p:sp>
        <p:nvSpPr>
          <p:cNvPr id="4" name="Content Placeholder 3"/>
          <p:cNvSpPr>
            <a:spLocks noGrp="1"/>
          </p:cNvSpPr>
          <p:nvPr>
            <p:ph idx="1"/>
          </p:nvPr>
        </p:nvSpPr>
        <p:spPr>
          <a:xfrm>
            <a:off x="457200" y="2209800"/>
            <a:ext cx="8229600" cy="3581400"/>
          </a:xfrm>
        </p:spPr>
        <p:txBody>
          <a:bodyPr/>
          <a:lstStyle/>
          <a:p>
            <a:pPr>
              <a:buNone/>
            </a:pPr>
            <a:r>
              <a:rPr lang="en-US" dirty="0" smtClean="0"/>
              <a:t>		</a:t>
            </a:r>
            <a:r>
              <a:rPr lang="en-US" sz="2800" dirty="0" smtClean="0"/>
              <a:t>Oh wow!!  Thank you. Even though there is no prize involved, the title is prize enough! Thank you again so very much.</a:t>
            </a:r>
          </a:p>
          <a:p>
            <a:pPr>
              <a:buNone/>
            </a:pPr>
            <a:r>
              <a:rPr lang="en-US" sz="2800" dirty="0" smtClean="0"/>
              <a:t>		</a:t>
            </a:r>
          </a:p>
          <a:p>
            <a:pPr>
              <a:buNone/>
            </a:pPr>
            <a:r>
              <a:rPr lang="en-US" sz="2800" dirty="0" smtClean="0"/>
              <a:t>	John P</a:t>
            </a:r>
          </a:p>
          <a:p>
            <a:endParaRPr lang="en-US" dirty="0"/>
          </a:p>
        </p:txBody>
      </p:sp>
    </p:spTree>
  </p:cSld>
  <p:clrMapOvr>
    <a:masterClrMapping/>
  </p:clrMapOvr>
  <p:transition spd="med">
    <p:pull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2113</TotalTime>
  <Words>1461</Words>
  <Application>Microsoft Office PowerPoint</Application>
  <PresentationFormat>On-screen Show (4:3)</PresentationFormat>
  <Paragraphs>202</Paragraphs>
  <Slides>51</Slides>
  <Notes>0</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Verve</vt:lpstr>
      <vt:lpstr>Integrating web 2.0 tools and open education resources in the online English/Language Arts classroom to  motivate and differentiate</vt:lpstr>
      <vt:lpstr>We said, “This session will provide the online teacher with strategies to boost synchronous session attendance and increase student motivation and engagement.” </vt:lpstr>
      <vt:lpstr>Basics that are simple, obvious, and effective.</vt:lpstr>
      <vt:lpstr>Pick up the phone and call.</vt:lpstr>
      <vt:lpstr>Provide Individual Action Plans </vt:lpstr>
      <vt:lpstr>Slide 6</vt:lpstr>
      <vt:lpstr>Send a postcard:</vt:lpstr>
      <vt:lpstr>Find something wonderful and post student achievement:</vt:lpstr>
      <vt:lpstr>Student’s response:</vt:lpstr>
      <vt:lpstr>The Affective Domain</vt:lpstr>
      <vt:lpstr>Make posters for your announcement page and your virtual classroom! [wordle]</vt:lpstr>
      <vt:lpstr>Keep in touch with a monthly newsletter; link it with Jing:</vt:lpstr>
      <vt:lpstr>Share the magic! Assignment (Creative Writing): Identifying Verbs and Participles</vt:lpstr>
      <vt:lpstr>Use and teach user-friendly tools:</vt:lpstr>
      <vt:lpstr>Assignment (AmLit): Use toondoo to create a three-frame comic strip illustrating this event:</vt:lpstr>
      <vt:lpstr>Assignment (Folklore): Design a webpage about “Rostam, Shield of Persia”.  [weebly]</vt:lpstr>
      <vt:lpstr>Unit Assignment (Sociology):</vt:lpstr>
      <vt:lpstr>According to students, here’s what works:</vt:lpstr>
      <vt:lpstr>As you are making your virtual classroom irresistible, here is a bit of food for thought….  </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The faces you’ve just seen are the faces of adult online education.</vt:lpstr>
      <vt:lpstr>Top 3 Reasons KS Adults Enroll in Online High School</vt:lpstr>
      <vt:lpstr>Here’s what’s missing…</vt:lpstr>
      <vt:lpstr>  Thank you so much for being here with us today.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Mary</dc:creator>
  <cp:lastModifiedBy>Mary</cp:lastModifiedBy>
  <cp:revision>539</cp:revision>
  <dcterms:created xsi:type="dcterms:W3CDTF">2010-11-11T20:56:33Z</dcterms:created>
  <dcterms:modified xsi:type="dcterms:W3CDTF">2010-11-16T15:58:27Z</dcterms:modified>
</cp:coreProperties>
</file>